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99" r:id="rId1"/>
  </p:sldMasterIdLst>
  <p:notesMasterIdLst>
    <p:notesMasterId r:id="rId13"/>
  </p:notesMasterIdLst>
  <p:sldIdLst>
    <p:sldId id="286" r:id="rId2"/>
    <p:sldId id="258" r:id="rId3"/>
    <p:sldId id="259" r:id="rId4"/>
    <p:sldId id="289" r:id="rId5"/>
    <p:sldId id="298" r:id="rId6"/>
    <p:sldId id="297" r:id="rId7"/>
    <p:sldId id="299" r:id="rId8"/>
    <p:sldId id="290" r:id="rId9"/>
    <p:sldId id="295" r:id="rId10"/>
    <p:sldId id="300" r:id="rId11"/>
    <p:sldId id="293" r:id="rId12"/>
  </p:sldIdLst>
  <p:sldSz cx="9144000" cy="5143500" type="screen16x9"/>
  <p:notesSz cx="6858000" cy="9144000"/>
  <p:embeddedFontLst>
    <p:embeddedFont>
      <p:font typeface="等线" panose="02010600030101010101" pitchFamily="2" charset="-122"/>
      <p:regular r:id="rId14"/>
      <p:bold r:id="rId15"/>
    </p:embeddedFont>
    <p:embeddedFont>
      <p:font typeface="楷体" panose="02010609060101010101" pitchFamily="49" charset="-122"/>
      <p:regular r:id="rId16"/>
    </p:embeddedFont>
    <p:embeddedFont>
      <p:font typeface="微软雅黑" panose="020B0503020204020204" pitchFamily="34" charset="-122"/>
      <p:regular r:id="rId17"/>
      <p:bold r:id="rId18"/>
    </p:embeddedFont>
  </p:embeddedFontLst>
  <p:custDataLst>
    <p:tags r:id="rId19"/>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1718D"/>
    <a:srgbClr val="335B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3" autoAdjust="0"/>
    <p:restoredTop sz="94660"/>
  </p:normalViewPr>
  <p:slideViewPr>
    <p:cSldViewPr snapToGrid="0">
      <p:cViewPr varScale="1">
        <p:scale>
          <a:sx n="146" d="100"/>
          <a:sy n="146" d="100"/>
        </p:scale>
        <p:origin x="57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8696E4-E96D-4B3D-BECE-4E0846A49964}" type="datetimeFigureOut">
              <a:rPr lang="zh-CN" altLang="en-US" smtClean="0"/>
              <a:t>2024/3/15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1F86CB-CDC0-4E06-A333-C2E5844E769C}" type="slidenum">
              <a:rPr lang="zh-CN" altLang="en-US" smtClean="0"/>
              <a:t>‹#›</a:t>
            </a:fld>
            <a:endParaRPr lang="zh-CN" altLang="en-US"/>
          </a:p>
        </p:txBody>
      </p:sp>
    </p:spTree>
    <p:extLst>
      <p:ext uri="{BB962C8B-B14F-4D97-AF65-F5344CB8AC3E}">
        <p14:creationId xmlns:p14="http://schemas.microsoft.com/office/powerpoint/2010/main" val="1774427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a:t>
            </a:fld>
            <a:endParaRPr lang="zh-CN" altLang="en-US"/>
          </a:p>
        </p:txBody>
      </p:sp>
    </p:spTree>
    <p:extLst>
      <p:ext uri="{BB962C8B-B14F-4D97-AF65-F5344CB8AC3E}">
        <p14:creationId xmlns:p14="http://schemas.microsoft.com/office/powerpoint/2010/main" val="7725413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10</a:t>
            </a:fld>
            <a:endParaRPr lang="zh-CN" altLang="en-US"/>
          </a:p>
        </p:txBody>
      </p:sp>
    </p:spTree>
    <p:extLst>
      <p:ext uri="{BB962C8B-B14F-4D97-AF65-F5344CB8AC3E}">
        <p14:creationId xmlns:p14="http://schemas.microsoft.com/office/powerpoint/2010/main" val="7711476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11</a:t>
            </a:fld>
            <a:endParaRPr lang="zh-CN" altLang="en-US"/>
          </a:p>
        </p:txBody>
      </p:sp>
    </p:spTree>
    <p:extLst>
      <p:ext uri="{BB962C8B-B14F-4D97-AF65-F5344CB8AC3E}">
        <p14:creationId xmlns:p14="http://schemas.microsoft.com/office/powerpoint/2010/main" val="1654618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2</a:t>
            </a:fld>
            <a:endParaRPr lang="zh-CN" altLang="en-US"/>
          </a:p>
        </p:txBody>
      </p:sp>
    </p:spTree>
    <p:extLst>
      <p:ext uri="{BB962C8B-B14F-4D97-AF65-F5344CB8AC3E}">
        <p14:creationId xmlns:p14="http://schemas.microsoft.com/office/powerpoint/2010/main" val="2737439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3</a:t>
            </a:fld>
            <a:endParaRPr lang="zh-CN" altLang="en-US"/>
          </a:p>
        </p:txBody>
      </p:sp>
    </p:spTree>
    <p:extLst>
      <p:ext uri="{BB962C8B-B14F-4D97-AF65-F5344CB8AC3E}">
        <p14:creationId xmlns:p14="http://schemas.microsoft.com/office/powerpoint/2010/main" val="6559244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4</a:t>
            </a:fld>
            <a:endParaRPr lang="zh-CN" altLang="en-US"/>
          </a:p>
        </p:txBody>
      </p:sp>
    </p:spTree>
    <p:extLst>
      <p:ext uri="{BB962C8B-B14F-4D97-AF65-F5344CB8AC3E}">
        <p14:creationId xmlns:p14="http://schemas.microsoft.com/office/powerpoint/2010/main" val="9420785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5</a:t>
            </a:fld>
            <a:endParaRPr lang="zh-CN" altLang="en-US"/>
          </a:p>
        </p:txBody>
      </p:sp>
    </p:spTree>
    <p:extLst>
      <p:ext uri="{BB962C8B-B14F-4D97-AF65-F5344CB8AC3E}">
        <p14:creationId xmlns:p14="http://schemas.microsoft.com/office/powerpoint/2010/main" val="17493515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6</a:t>
            </a:fld>
            <a:endParaRPr lang="zh-CN" altLang="en-US"/>
          </a:p>
        </p:txBody>
      </p:sp>
    </p:spTree>
    <p:extLst>
      <p:ext uri="{BB962C8B-B14F-4D97-AF65-F5344CB8AC3E}">
        <p14:creationId xmlns:p14="http://schemas.microsoft.com/office/powerpoint/2010/main" val="1363187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7</a:t>
            </a:fld>
            <a:endParaRPr lang="zh-CN" altLang="en-US"/>
          </a:p>
        </p:txBody>
      </p:sp>
    </p:spTree>
    <p:extLst>
      <p:ext uri="{BB962C8B-B14F-4D97-AF65-F5344CB8AC3E}">
        <p14:creationId xmlns:p14="http://schemas.microsoft.com/office/powerpoint/2010/main" val="1573970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8</a:t>
            </a:fld>
            <a:endParaRPr lang="zh-CN" altLang="en-US"/>
          </a:p>
        </p:txBody>
      </p:sp>
    </p:spTree>
    <p:extLst>
      <p:ext uri="{BB962C8B-B14F-4D97-AF65-F5344CB8AC3E}">
        <p14:creationId xmlns:p14="http://schemas.microsoft.com/office/powerpoint/2010/main" val="784400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9</a:t>
            </a:fld>
            <a:endParaRPr lang="zh-CN" altLang="en-US"/>
          </a:p>
        </p:txBody>
      </p:sp>
    </p:spTree>
    <p:extLst>
      <p:ext uri="{BB962C8B-B14F-4D97-AF65-F5344CB8AC3E}">
        <p14:creationId xmlns:p14="http://schemas.microsoft.com/office/powerpoint/2010/main" val="28804641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E05F1550-273F-4C78-8324-1DB8623B4730}" type="datetimeFigureOut">
              <a:rPr lang="zh-CN" altLang="en-US" smtClean="0"/>
              <a:t>2024/3/15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19498037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05F1550-273F-4C78-8324-1DB8623B4730}" type="datetimeFigureOut">
              <a:rPr lang="zh-CN" altLang="en-US" smtClean="0"/>
              <a:t>2024/3/15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5234380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05F1550-273F-4C78-8324-1DB8623B4730}" type="datetimeFigureOut">
              <a:rPr lang="zh-CN" altLang="en-US" smtClean="0"/>
              <a:t>2024/3/15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32902097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05F1550-273F-4C78-8324-1DB8623B4730}" type="datetimeFigureOut">
              <a:rPr lang="zh-CN" altLang="en-US" smtClean="0"/>
              <a:t>2024/3/15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321054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05F1550-273F-4C78-8324-1DB8623B4730}" type="datetimeFigureOut">
              <a:rPr lang="zh-CN" altLang="en-US" smtClean="0"/>
              <a:t>2024/3/15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9104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E05F1550-273F-4C78-8324-1DB8623B4730}" type="datetimeFigureOut">
              <a:rPr lang="zh-CN" altLang="en-US" smtClean="0"/>
              <a:t>2024/3/15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212302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p:nvPr>
        </p:nvSpPr>
        <p:spPr>
          <a:xfrm>
            <a:off x="629842" y="1878806"/>
            <a:ext cx="3868340"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E05F1550-273F-4C78-8324-1DB8623B4730}" type="datetimeFigureOut">
              <a:rPr lang="zh-CN" altLang="en-US" smtClean="0"/>
              <a:t>2024/3/15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3263098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05F1550-273F-4C78-8324-1DB8623B4730}" type="datetimeFigureOut">
              <a:rPr lang="zh-CN" altLang="en-US" smtClean="0"/>
              <a:t>2024/3/15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1424612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5F1550-273F-4C78-8324-1DB8623B4730}" type="datetimeFigureOut">
              <a:rPr lang="zh-CN" altLang="en-US" smtClean="0"/>
              <a:t>2024/3/15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781162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E05F1550-273F-4C78-8324-1DB8623B4730}" type="datetimeFigureOut">
              <a:rPr lang="zh-CN" altLang="en-US" smtClean="0"/>
              <a:t>2024/3/15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1154143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E05F1550-273F-4C78-8324-1DB8623B4730}" type="datetimeFigureOut">
              <a:rPr lang="zh-CN" altLang="en-US" smtClean="0"/>
              <a:t>2024/3/15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22081327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E05F1550-273F-4C78-8324-1DB8623B4730}" type="datetimeFigureOut">
              <a:rPr lang="zh-CN" altLang="en-US" smtClean="0"/>
              <a:t>2024/3/15</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3876192820"/>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513508" y="1551027"/>
            <a:ext cx="5347939" cy="707886"/>
          </a:xfrm>
          <a:prstGeom prst="rect">
            <a:avLst/>
          </a:prstGeom>
          <a:noFill/>
        </p:spPr>
        <p:txBody>
          <a:bodyPr wrap="square" rtlCol="0">
            <a:spAutoFit/>
          </a:bodyPr>
          <a:lstStyle/>
          <a:p>
            <a:r>
              <a:rPr lang="zh-CN" altLang="en-US" sz="4000" b="1" dirty="0">
                <a:solidFill>
                  <a:srgbClr val="335B74"/>
                </a:solidFill>
                <a:latin typeface="微软雅黑" panose="020B0503020204020204" pitchFamily="34" charset="-122"/>
                <a:ea typeface="微软雅黑" panose="020B0503020204020204" pitchFamily="34" charset="-122"/>
              </a:rPr>
              <a:t>门禁检测口罩佩戴系统</a:t>
            </a:r>
          </a:p>
        </p:txBody>
      </p:sp>
      <p:sp>
        <p:nvSpPr>
          <p:cNvPr id="13" name="矩形 12"/>
          <p:cNvSpPr/>
          <p:nvPr/>
        </p:nvSpPr>
        <p:spPr>
          <a:xfrm>
            <a:off x="660536" y="3702411"/>
            <a:ext cx="4351218" cy="853545"/>
          </a:xfrm>
          <a:prstGeom prst="rect">
            <a:avLst/>
          </a:prstGeom>
          <a:solidFill>
            <a:srgbClr val="335B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sz="1350" dirty="0"/>
          </a:p>
        </p:txBody>
      </p:sp>
      <p:sp>
        <p:nvSpPr>
          <p:cNvPr id="30" name="矩形 29"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701621" y="3767420"/>
            <a:ext cx="4399121" cy="738664"/>
          </a:xfrm>
          <a:prstGeom prst="rect">
            <a:avLst/>
          </a:prstGeom>
        </p:spPr>
        <p:txBody>
          <a:bodyPr wrap="square">
            <a:spAutoFit/>
          </a:bodyPr>
          <a:lstStyle/>
          <a:p>
            <a:r>
              <a:rPr lang="zh-CN" altLang="en-US" sz="1400" b="1" dirty="0">
                <a:solidFill>
                  <a:schemeClr val="bg1"/>
                </a:solidFill>
                <a:latin typeface="微软雅黑" panose="020B0503020204020204" pitchFamily="34" charset="-122"/>
                <a:ea typeface="微软雅黑" panose="020B0503020204020204" pitchFamily="34" charset="-122"/>
              </a:rPr>
              <a:t>小组成员：梁斯凯、林继申、柳阳、马恒超、杨宇琨</a:t>
            </a:r>
            <a:endParaRPr lang="en-US" altLang="zh-CN" sz="1400" b="1" dirty="0">
              <a:solidFill>
                <a:schemeClr val="bg1"/>
              </a:solidFill>
              <a:latin typeface="微软雅黑" panose="020B0503020204020204" pitchFamily="34" charset="-122"/>
              <a:ea typeface="微软雅黑" panose="020B0503020204020204" pitchFamily="34" charset="-122"/>
            </a:endParaRPr>
          </a:p>
          <a:p>
            <a:r>
              <a:rPr lang="zh-CN" altLang="en-US" sz="1400" b="1" dirty="0">
                <a:solidFill>
                  <a:schemeClr val="bg1"/>
                </a:solidFill>
                <a:latin typeface="微软雅黑" panose="020B0503020204020204" pitchFamily="34" charset="-122"/>
                <a:ea typeface="微软雅黑" panose="020B0503020204020204" pitchFamily="34" charset="-122"/>
              </a:rPr>
              <a:t>指导教师：刘春梅</a:t>
            </a:r>
            <a:endParaRPr lang="en-US" altLang="zh-CN" sz="1400" b="1" dirty="0">
              <a:solidFill>
                <a:schemeClr val="bg1"/>
              </a:solidFill>
              <a:latin typeface="微软雅黑" panose="020B0503020204020204" pitchFamily="34" charset="-122"/>
              <a:ea typeface="微软雅黑" panose="020B0503020204020204" pitchFamily="34" charset="-122"/>
            </a:endParaRPr>
          </a:p>
          <a:p>
            <a:r>
              <a:rPr lang="zh-CN" altLang="en-US" sz="1400" b="1" dirty="0">
                <a:solidFill>
                  <a:schemeClr val="bg1"/>
                </a:solidFill>
                <a:latin typeface="微软雅黑" panose="020B0503020204020204" pitchFamily="34" charset="-122"/>
                <a:ea typeface="微软雅黑" panose="020B0503020204020204" pitchFamily="34" charset="-122"/>
              </a:rPr>
              <a:t>学       堂：济勤学堂</a:t>
            </a:r>
          </a:p>
        </p:txBody>
      </p:sp>
      <p:pic>
        <p:nvPicPr>
          <p:cNvPr id="2050" name="Picture 2" descr="同济大学电子与信息工程学院">
            <a:extLst>
              <a:ext uri="{FF2B5EF4-FFF2-40B4-BE49-F238E27FC236}">
                <a16:creationId xmlns:a16="http://schemas.microsoft.com/office/drawing/2014/main" id="{18AF843F-C799-94E6-326C-9AB8369DAEB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89629" y="139542"/>
            <a:ext cx="3424213" cy="486430"/>
          </a:xfrm>
          <a:prstGeom prst="rect">
            <a:avLst/>
          </a:prstGeom>
          <a:extLst>
            <a:ext uri="{909E8E84-426E-40DD-AFC4-6F175D3DCCD1}">
              <a14:hiddenFill xmlns:a14="http://schemas.microsoft.com/office/drawing/2010/main">
                <a:solidFill>
                  <a:srgbClr val="FFFFFF"/>
                </a:solidFill>
              </a14:hiddenFill>
            </a:ext>
          </a:extLst>
        </p:spPr>
      </p:pic>
      <p:grpSp>
        <p:nvGrpSpPr>
          <p:cNvPr id="11" name="组合 10">
            <a:extLst>
              <a:ext uri="{FF2B5EF4-FFF2-40B4-BE49-F238E27FC236}">
                <a16:creationId xmlns:a16="http://schemas.microsoft.com/office/drawing/2014/main" id="{FE7C1E21-C114-D973-52A5-99CA438B5BC9}"/>
              </a:ext>
            </a:extLst>
          </p:cNvPr>
          <p:cNvGrpSpPr/>
          <p:nvPr/>
        </p:nvGrpSpPr>
        <p:grpSpPr>
          <a:xfrm>
            <a:off x="4697730" y="-1"/>
            <a:ext cx="4446270" cy="4428174"/>
            <a:chOff x="4697730" y="-1"/>
            <a:chExt cx="4446270" cy="4428174"/>
          </a:xfrm>
        </p:grpSpPr>
        <p:sp>
          <p:nvSpPr>
            <p:cNvPr id="12" name="直角三角形 11">
              <a:extLst>
                <a:ext uri="{FF2B5EF4-FFF2-40B4-BE49-F238E27FC236}">
                  <a16:creationId xmlns:a16="http://schemas.microsoft.com/office/drawing/2014/main" id="{E12931B6-4C17-F010-AA03-63985534E1F7}"/>
                </a:ext>
              </a:extLst>
            </p:cNvPr>
            <p:cNvSpPr/>
            <p:nvPr/>
          </p:nvSpPr>
          <p:spPr>
            <a:xfrm>
              <a:off x="6520815" y="3514725"/>
              <a:ext cx="643890" cy="913448"/>
            </a:xfrm>
            <a:prstGeom prst="rtTriangle">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直角三角形 13">
              <a:extLst>
                <a:ext uri="{FF2B5EF4-FFF2-40B4-BE49-F238E27FC236}">
                  <a16:creationId xmlns:a16="http://schemas.microsoft.com/office/drawing/2014/main" id="{2072D5C4-92C2-6CB4-F138-0725FC8F9F67}"/>
                </a:ext>
              </a:extLst>
            </p:cNvPr>
            <p:cNvSpPr/>
            <p:nvPr/>
          </p:nvSpPr>
          <p:spPr>
            <a:xfrm>
              <a:off x="5615940" y="139542"/>
              <a:ext cx="491014" cy="714851"/>
            </a:xfrm>
            <a:prstGeom prst="rtTriangle">
              <a:avLst/>
            </a:prstGeom>
            <a:solidFill>
              <a:srgbClr val="517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5" name="图片 14" descr="33af44c9fe23df8286f99d06e678fd1b">
              <a:extLst>
                <a:ext uri="{FF2B5EF4-FFF2-40B4-BE49-F238E27FC236}">
                  <a16:creationId xmlns:a16="http://schemas.microsoft.com/office/drawing/2014/main" id="{D3B8324C-210B-4EBC-A517-3C1384DF13C4}"/>
                </a:ext>
              </a:extLst>
            </p:cNvPr>
            <p:cNvPicPr>
              <a:picLocks noChangeAspect="1"/>
            </p:cNvPicPr>
            <p:nvPr/>
          </p:nvPicPr>
          <p:blipFill rotWithShape="1">
            <a:blip r:embed="rId5">
              <a:duotone>
                <a:prstClr val="black"/>
                <a:schemeClr val="accent4">
                  <a:tint val="45000"/>
                  <a:satMod val="400000"/>
                </a:schemeClr>
              </a:duotone>
            </a:blip>
            <a:srcRect l="14744" b="974"/>
            <a:stretch/>
          </p:blipFill>
          <p:spPr>
            <a:xfrm rot="10800000">
              <a:off x="5718334" y="-1"/>
              <a:ext cx="3425666" cy="3822383"/>
            </a:xfrm>
            <a:prstGeom prst="rect">
              <a:avLst/>
            </a:prstGeom>
          </p:spPr>
        </p:pic>
        <p:sp>
          <p:nvSpPr>
            <p:cNvPr id="16" name="直角三角形 15">
              <a:extLst>
                <a:ext uri="{FF2B5EF4-FFF2-40B4-BE49-F238E27FC236}">
                  <a16:creationId xmlns:a16="http://schemas.microsoft.com/office/drawing/2014/main" id="{5ACC1251-3701-E7F8-2825-E307CD2718CA}"/>
                </a:ext>
              </a:extLst>
            </p:cNvPr>
            <p:cNvSpPr/>
            <p:nvPr/>
          </p:nvSpPr>
          <p:spPr>
            <a:xfrm rot="10800000">
              <a:off x="5429250" y="2809875"/>
              <a:ext cx="289084" cy="434340"/>
            </a:xfrm>
            <a:prstGeom prst="rtTriangle">
              <a:avLst/>
            </a:prstGeom>
            <a:solidFill>
              <a:srgbClr val="335B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 name="等腰三角形 16">
              <a:extLst>
                <a:ext uri="{FF2B5EF4-FFF2-40B4-BE49-F238E27FC236}">
                  <a16:creationId xmlns:a16="http://schemas.microsoft.com/office/drawing/2014/main" id="{04B05D51-9E36-335C-6236-ACE89E143E66}"/>
                </a:ext>
              </a:extLst>
            </p:cNvPr>
            <p:cNvSpPr/>
            <p:nvPr/>
          </p:nvSpPr>
          <p:spPr>
            <a:xfrm rot="10800000">
              <a:off x="5737860" y="3529489"/>
              <a:ext cx="504349" cy="292894"/>
            </a:xfrm>
            <a:prstGeom prst="triangle">
              <a:avLst/>
            </a:prstGeom>
            <a:noFill/>
            <a:ln>
              <a:solidFill>
                <a:schemeClr val="bg2">
                  <a:lumMod val="75000"/>
                </a:schemeClr>
              </a:solidFill>
            </a:ln>
            <a:extLst>
              <a:ext uri="{909E8E84-426E-40DD-AFC4-6F175D3DCCD1}">
                <a14:hiddenFill xmlns:a14="http://schemas.microsoft.com/office/drawing/2010/main">
                  <a:solidFill>
                    <a:schemeClr val="accent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 name="直角三角形 17">
              <a:extLst>
                <a:ext uri="{FF2B5EF4-FFF2-40B4-BE49-F238E27FC236}">
                  <a16:creationId xmlns:a16="http://schemas.microsoft.com/office/drawing/2014/main" id="{B6772010-035D-18ED-8F7A-D950C25CACEA}"/>
                </a:ext>
              </a:extLst>
            </p:cNvPr>
            <p:cNvSpPr/>
            <p:nvPr/>
          </p:nvSpPr>
          <p:spPr>
            <a:xfrm>
              <a:off x="6812757" y="3822383"/>
              <a:ext cx="289084" cy="434340"/>
            </a:xfrm>
            <a:prstGeom prst="rtTriangle">
              <a:avLst/>
            </a:prstGeom>
            <a:solidFill>
              <a:srgbClr val="335B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 name="等腰三角形 18">
              <a:extLst>
                <a:ext uri="{FF2B5EF4-FFF2-40B4-BE49-F238E27FC236}">
                  <a16:creationId xmlns:a16="http://schemas.microsoft.com/office/drawing/2014/main" id="{4F8624EA-9977-2DF6-A126-90B70B7FC110}"/>
                </a:ext>
              </a:extLst>
            </p:cNvPr>
            <p:cNvSpPr/>
            <p:nvPr/>
          </p:nvSpPr>
          <p:spPr>
            <a:xfrm rot="10800000">
              <a:off x="4697730" y="79534"/>
              <a:ext cx="1234440" cy="834390"/>
            </a:xfrm>
            <a:prstGeom prst="triangle">
              <a:avLst/>
            </a:prstGeom>
            <a:noFill/>
            <a:ln>
              <a:solidFill>
                <a:srgbClr val="51718D"/>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sp>
        <p:nvSpPr>
          <p:cNvPr id="21" name="文本框 20">
            <a:extLst>
              <a:ext uri="{FF2B5EF4-FFF2-40B4-BE49-F238E27FC236}">
                <a16:creationId xmlns:a16="http://schemas.microsoft.com/office/drawing/2014/main" id="{F9624002-63F9-BF51-3D83-FE2B0E0CE792}"/>
              </a:ext>
            </a:extLst>
          </p:cNvPr>
          <p:cNvSpPr txBox="1"/>
          <p:nvPr/>
        </p:nvSpPr>
        <p:spPr>
          <a:xfrm>
            <a:off x="513508" y="2357422"/>
            <a:ext cx="5827701" cy="353943"/>
          </a:xfrm>
          <a:prstGeom prst="rect">
            <a:avLst/>
          </a:prstGeom>
          <a:noFill/>
        </p:spPr>
        <p:txBody>
          <a:bodyPr wrap="square" rtlCol="0">
            <a:spAutoFit/>
          </a:bodyPr>
          <a:lstStyle/>
          <a:p>
            <a:r>
              <a:rPr lang="en-US" altLang="zh-CN" sz="1700" b="1" dirty="0">
                <a:latin typeface="微软雅黑" panose="020B0503020204020204" pitchFamily="34" charset="-122"/>
                <a:ea typeface="微软雅黑" panose="020B0503020204020204" pitchFamily="34" charset="-122"/>
              </a:rPr>
              <a:t>A Mask Wear Detection Access Control System</a:t>
            </a:r>
            <a:endParaRPr lang="zh-CN" altLang="en-US" sz="1700" b="1"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74AF4B07-BF1C-3FA8-A833-AF64F61AABA0}"/>
              </a:ext>
            </a:extLst>
          </p:cNvPr>
          <p:cNvSpPr txBox="1"/>
          <p:nvPr/>
        </p:nvSpPr>
        <p:spPr>
          <a:xfrm>
            <a:off x="7164705" y="4580604"/>
            <a:ext cx="1836726" cy="353943"/>
          </a:xfrm>
          <a:prstGeom prst="rect">
            <a:avLst/>
          </a:prstGeom>
          <a:noFill/>
        </p:spPr>
        <p:txBody>
          <a:bodyPr wrap="square" rtlCol="0">
            <a:spAutoFit/>
          </a:bodyPr>
          <a:lstStyle/>
          <a:p>
            <a:pPr algn="ctr"/>
            <a:r>
              <a:rPr lang="en-US" altLang="zh-CN" sz="1700" b="1" dirty="0">
                <a:latin typeface="微软雅黑" panose="020B0503020204020204" pitchFamily="34" charset="-122"/>
                <a:ea typeface="微软雅黑" panose="020B0503020204020204" pitchFamily="34" charset="-122"/>
              </a:rPr>
              <a:t>2023</a:t>
            </a:r>
            <a:r>
              <a:rPr lang="zh-CN" altLang="en-US" sz="1700" b="1" dirty="0">
                <a:latin typeface="微软雅黑" panose="020B0503020204020204" pitchFamily="34" charset="-122"/>
                <a:ea typeface="微软雅黑" panose="020B0503020204020204" pitchFamily="34" charset="-122"/>
              </a:rPr>
              <a:t>年</a:t>
            </a:r>
            <a:r>
              <a:rPr lang="en-US" altLang="zh-CN" sz="1700" b="1" dirty="0">
                <a:latin typeface="微软雅黑" panose="020B0503020204020204" pitchFamily="34" charset="-122"/>
                <a:ea typeface="微软雅黑" panose="020B0503020204020204" pitchFamily="34" charset="-122"/>
              </a:rPr>
              <a:t>11</a:t>
            </a:r>
            <a:r>
              <a:rPr lang="zh-CN" altLang="en-US" sz="1700" b="1" dirty="0">
                <a:latin typeface="微软雅黑" panose="020B0503020204020204" pitchFamily="34" charset="-122"/>
                <a:ea typeface="微软雅黑" panose="020B0503020204020204" pitchFamily="34" charset="-122"/>
              </a:rPr>
              <a:t>月</a:t>
            </a:r>
            <a:r>
              <a:rPr lang="en-US" altLang="zh-CN" sz="1700" b="1" dirty="0">
                <a:latin typeface="微软雅黑" panose="020B0503020204020204" pitchFamily="34" charset="-122"/>
                <a:ea typeface="微软雅黑" panose="020B0503020204020204" pitchFamily="34" charset="-122"/>
              </a:rPr>
              <a:t>5</a:t>
            </a:r>
            <a:r>
              <a:rPr lang="zh-CN" altLang="en-US" sz="1700" b="1" dirty="0">
                <a:latin typeface="微软雅黑" panose="020B0503020204020204" pitchFamily="34" charset="-122"/>
                <a:ea typeface="微软雅黑" panose="020B0503020204020204" pitchFamily="34" charset="-122"/>
              </a:rPr>
              <a:t>日</a:t>
            </a:r>
          </a:p>
        </p:txBody>
      </p:sp>
    </p:spTree>
    <p:extLst>
      <p:ext uri="{BB962C8B-B14F-4D97-AF65-F5344CB8AC3E}">
        <p14:creationId xmlns:p14="http://schemas.microsoft.com/office/powerpoint/2010/main" val="18297827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964F26B7-01BD-6EBA-908A-8D46D37FAAF3}"/>
              </a:ext>
            </a:extLst>
          </p:cNvPr>
          <p:cNvGrpSpPr/>
          <p:nvPr/>
        </p:nvGrpSpPr>
        <p:grpSpPr>
          <a:xfrm>
            <a:off x="7711247" y="4343957"/>
            <a:ext cx="1363828" cy="387811"/>
            <a:chOff x="6583150" y="4031790"/>
            <a:chExt cx="2461638" cy="699978"/>
          </a:xfrm>
        </p:grpSpPr>
        <p:pic>
          <p:nvPicPr>
            <p:cNvPr id="9" name="Picture 2">
              <a:extLst>
                <a:ext uri="{FF2B5EF4-FFF2-40B4-BE49-F238E27FC236}">
                  <a16:creationId xmlns:a16="http://schemas.microsoft.com/office/drawing/2014/main" id="{3BBB0147-0344-22DA-9BC0-537F45F51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0800" y="4102261"/>
              <a:ext cx="1653988" cy="57084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3B89A4E0-B10E-16AE-EE1B-63F1EF25DE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3150" y="4031790"/>
              <a:ext cx="699978" cy="699978"/>
            </a:xfrm>
            <a:prstGeom prst="rect">
              <a:avLst/>
            </a:prstGeom>
            <a:noFill/>
            <a:extLst>
              <a:ext uri="{909E8E84-426E-40DD-AFC4-6F175D3DCCD1}">
                <a14:hiddenFill xmlns:a14="http://schemas.microsoft.com/office/drawing/2010/main">
                  <a:solidFill>
                    <a:srgbClr val="FFFFFF"/>
                  </a:solidFill>
                </a14:hiddenFill>
              </a:ext>
            </a:extLst>
          </p:spPr>
        </p:pic>
      </p:grpSp>
      <p:sp>
        <p:nvSpPr>
          <p:cNvPr id="17" name="矩形 16">
            <a:extLst>
              <a:ext uri="{FF2B5EF4-FFF2-40B4-BE49-F238E27FC236}">
                <a16:creationId xmlns:a16="http://schemas.microsoft.com/office/drawing/2014/main" id="{6F29D3A6-A853-24BF-4425-46ADEFAD266F}"/>
              </a:ext>
            </a:extLst>
          </p:cNvPr>
          <p:cNvSpPr/>
          <p:nvPr/>
        </p:nvSpPr>
        <p:spPr>
          <a:xfrm>
            <a:off x="443429" y="699258"/>
            <a:ext cx="2911791" cy="369332"/>
          </a:xfrm>
          <a:prstGeom prst="rect">
            <a:avLst/>
          </a:prstGeom>
        </p:spPr>
        <p:txBody>
          <a:bodyPr wrap="square">
            <a:spAutoFit/>
          </a:bodyPr>
          <a:lstStyle/>
          <a:p>
            <a:pPr marL="285750" indent="-28575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第四季度</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B52FD9BB-9BC3-FA4C-492E-1D363259A1D6}"/>
              </a:ext>
            </a:extLst>
          </p:cNvPr>
          <p:cNvSpPr txBox="1"/>
          <p:nvPr/>
        </p:nvSpPr>
        <p:spPr>
          <a:xfrm>
            <a:off x="373451" y="1047676"/>
            <a:ext cx="8400280" cy="3785652"/>
          </a:xfrm>
          <a:prstGeom prst="rect">
            <a:avLst/>
          </a:prstGeom>
          <a:noFill/>
        </p:spPr>
        <p:txBody>
          <a:bodyPr wrap="square">
            <a:spAutoFit/>
          </a:bodyPr>
          <a:lstStyle/>
          <a:p>
            <a:pPr marL="369570" marR="85090" indent="-285750" algn="just" fontAlgn="ctr">
              <a:lnSpc>
                <a:spcPct val="150000"/>
              </a:lnSpc>
              <a:buFont typeface="Wingdings" panose="05000000000000000000" pitchFamily="2" charset="2"/>
              <a:buChar char="Ø"/>
            </a:pPr>
            <a:r>
              <a:rPr lang="zh-CN" altLang="en-US" sz="1600" b="1" dirty="0">
                <a:effectLst/>
                <a:latin typeface="微软雅黑" panose="020B0503020204020204" pitchFamily="34" charset="-122"/>
                <a:ea typeface="微软雅黑" panose="020B0503020204020204" pitchFamily="34" charset="-122"/>
                <a:cs typeface="宋体" panose="02010600030101010101" pitchFamily="2" charset="-122"/>
              </a:rPr>
              <a:t>模型部署</a:t>
            </a:r>
          </a:p>
          <a:p>
            <a:pPr marL="83820" marR="85090" algn="just" fontAlgn="ctr">
              <a:lnSpc>
                <a:spcPct val="150000"/>
              </a:lnSpc>
            </a:pPr>
            <a:r>
              <a:rPr lang="zh-CN" altLang="en-US" sz="1600" dirty="0">
                <a:effectLst/>
                <a:latin typeface="微软雅黑" panose="020B0503020204020204" pitchFamily="34" charset="-122"/>
                <a:ea typeface="微软雅黑" panose="020B0503020204020204" pitchFamily="34" charset="-122"/>
                <a:cs typeface="宋体" panose="02010600030101010101" pitchFamily="2" charset="-122"/>
              </a:rPr>
              <a:t>尝试将训练好的最终模型部署到树莓派等开发板设备上，并在设备上进行测试。</a:t>
            </a:r>
          </a:p>
          <a:p>
            <a:pPr marL="369570" marR="85090" indent="-285750" algn="just" fontAlgn="ctr">
              <a:lnSpc>
                <a:spcPct val="150000"/>
              </a:lnSpc>
              <a:buFont typeface="Wingdings" panose="05000000000000000000" pitchFamily="2" charset="2"/>
              <a:buChar char="Ø"/>
            </a:pPr>
            <a:r>
              <a:rPr lang="zh-CN" altLang="en-US" sz="1600" b="1" dirty="0">
                <a:effectLst/>
                <a:latin typeface="微软雅黑" panose="020B0503020204020204" pitchFamily="34" charset="-122"/>
                <a:ea typeface="微软雅黑" panose="020B0503020204020204" pitchFamily="34" charset="-122"/>
                <a:cs typeface="宋体" panose="02010600030101010101" pitchFamily="2" charset="-122"/>
              </a:rPr>
              <a:t>系统功能优化</a:t>
            </a:r>
          </a:p>
          <a:p>
            <a:pPr marL="83820" marR="85090" algn="just" fontAlgn="ctr">
              <a:lnSpc>
                <a:spcPct val="150000"/>
              </a:lnSpc>
            </a:pPr>
            <a:r>
              <a:rPr lang="zh-CN" altLang="en-US" sz="1600" dirty="0">
                <a:effectLst/>
                <a:latin typeface="微软雅黑" panose="020B0503020204020204" pitchFamily="34" charset="-122"/>
                <a:ea typeface="微软雅黑" panose="020B0503020204020204" pitchFamily="34" charset="-122"/>
                <a:cs typeface="宋体" panose="02010600030101010101" pitchFamily="2" charset="-122"/>
              </a:rPr>
              <a:t>尝试使用不同的开发板，选择对我们模型最适用的开发板运行模型，并在该开发板上优化模型，让其在实际场景中学习新的数据。完成集成摄像头模块、设计合适的电源管理和散热方案，并设置性能监控指标。</a:t>
            </a:r>
            <a:endParaRPr lang="en-US" altLang="zh-CN" sz="1600" dirty="0">
              <a:effectLst/>
              <a:latin typeface="微软雅黑" panose="020B0503020204020204" pitchFamily="34" charset="-122"/>
              <a:ea typeface="微软雅黑" panose="020B0503020204020204" pitchFamily="34" charset="-122"/>
              <a:cs typeface="宋体" panose="02010600030101010101" pitchFamily="2" charset="-122"/>
            </a:endParaRPr>
          </a:p>
          <a:p>
            <a:pPr marL="369570" marR="85090" indent="-285750" algn="just" fontAlgn="ctr">
              <a:lnSpc>
                <a:spcPct val="150000"/>
              </a:lnSpc>
              <a:buFont typeface="Wingdings" panose="05000000000000000000" pitchFamily="2" charset="2"/>
              <a:buChar char="Ø"/>
            </a:pPr>
            <a:r>
              <a:rPr lang="zh-CN" altLang="en-US" sz="1600" b="1" dirty="0">
                <a:effectLst/>
                <a:latin typeface="微软雅黑" panose="020B0503020204020204" pitchFamily="34" charset="-122"/>
                <a:ea typeface="微软雅黑" panose="020B0503020204020204" pitchFamily="34" charset="-122"/>
                <a:cs typeface="宋体" panose="02010600030101010101" pitchFamily="2" charset="-122"/>
              </a:rPr>
              <a:t>结果分析和评估</a:t>
            </a:r>
          </a:p>
          <a:p>
            <a:pPr marL="83820" marR="85090" algn="just" fontAlgn="ctr">
              <a:lnSpc>
                <a:spcPct val="150000"/>
              </a:lnSpc>
            </a:pPr>
            <a:r>
              <a:rPr lang="zh-CN" altLang="en-US" sz="1600" dirty="0">
                <a:effectLst/>
                <a:latin typeface="微软雅黑" panose="020B0503020204020204" pitchFamily="34" charset="-122"/>
                <a:ea typeface="微软雅黑" panose="020B0503020204020204" pitchFamily="34" charset="-122"/>
                <a:cs typeface="宋体" panose="02010600030101010101" pitchFamily="2" charset="-122"/>
              </a:rPr>
              <a:t>探讨口罩佩戴检测系统在实际场景中的应用效果，包括准确度、可靠性、适应性等方面。</a:t>
            </a:r>
          </a:p>
          <a:p>
            <a:pPr marL="369570" marR="85090" indent="-285750" algn="just" fontAlgn="ctr">
              <a:lnSpc>
                <a:spcPct val="150000"/>
              </a:lnSpc>
              <a:buFont typeface="Wingdings" panose="05000000000000000000" pitchFamily="2" charset="2"/>
              <a:buChar char="Ø"/>
            </a:pPr>
            <a:r>
              <a:rPr lang="zh-CN" altLang="en-US" sz="1600" b="1" dirty="0">
                <a:effectLst/>
                <a:latin typeface="微软雅黑" panose="020B0503020204020204" pitchFamily="34" charset="-122"/>
                <a:ea typeface="微软雅黑" panose="020B0503020204020204" pitchFamily="34" charset="-122"/>
                <a:cs typeface="宋体" panose="02010600030101010101" pitchFamily="2" charset="-122"/>
              </a:rPr>
              <a:t>结题报告和答辩准备</a:t>
            </a:r>
          </a:p>
          <a:p>
            <a:pPr marL="83820" marR="85090" algn="just" fontAlgn="ctr">
              <a:lnSpc>
                <a:spcPct val="150000"/>
              </a:lnSpc>
            </a:pPr>
            <a:r>
              <a:rPr lang="zh-CN" altLang="en-US" sz="1600" dirty="0">
                <a:effectLst/>
                <a:latin typeface="微软雅黑" panose="020B0503020204020204" pitchFamily="34" charset="-122"/>
                <a:ea typeface="微软雅黑" panose="020B0503020204020204" pitchFamily="34" charset="-122"/>
                <a:cs typeface="宋体" panose="02010600030101010101" pitchFamily="2" charset="-122"/>
              </a:rPr>
              <a:t>撰写项目结题报告，准备结题答辩。</a:t>
            </a:r>
          </a:p>
        </p:txBody>
      </p:sp>
      <p:sp>
        <p:nvSpPr>
          <p:cNvPr id="28" name="矩形 27">
            <a:extLst>
              <a:ext uri="{FF2B5EF4-FFF2-40B4-BE49-F238E27FC236}">
                <a16:creationId xmlns:a16="http://schemas.microsoft.com/office/drawing/2014/main" id="{F17D8FDB-40B6-DDC9-0072-6A2647EAE3D2}"/>
              </a:ext>
            </a:extLst>
          </p:cNvPr>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椭圆 28">
            <a:extLst>
              <a:ext uri="{FF2B5EF4-FFF2-40B4-BE49-F238E27FC236}">
                <a16:creationId xmlns:a16="http://schemas.microsoft.com/office/drawing/2014/main" id="{28B20491-7AD2-F350-E020-3B60B7874EAC}"/>
              </a:ext>
            </a:extLst>
          </p:cNvPr>
          <p:cNvSpPr/>
          <p:nvPr/>
        </p:nvSpPr>
        <p:spPr>
          <a:xfrm>
            <a:off x="8369348" y="222395"/>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椭圆 29">
            <a:extLst>
              <a:ext uri="{FF2B5EF4-FFF2-40B4-BE49-F238E27FC236}">
                <a16:creationId xmlns:a16="http://schemas.microsoft.com/office/drawing/2014/main" id="{3E2619F3-2BED-D203-4ACA-4E361073574A}"/>
              </a:ext>
            </a:extLst>
          </p:cNvPr>
          <p:cNvSpPr/>
          <p:nvPr/>
        </p:nvSpPr>
        <p:spPr>
          <a:xfrm>
            <a:off x="7611872"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437B7472-95A8-C410-3424-3E8F8F44C50A}"/>
              </a:ext>
            </a:extLst>
          </p:cNvPr>
          <p:cNvSpPr/>
          <p:nvPr/>
        </p:nvSpPr>
        <p:spPr>
          <a:xfrm>
            <a:off x="7990610"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F5EF1158-0B61-A273-3F1B-76E96AE9EE52}"/>
              </a:ext>
            </a:extLst>
          </p:cNvPr>
          <p:cNvSpPr/>
          <p:nvPr/>
        </p:nvSpPr>
        <p:spPr>
          <a:xfrm>
            <a:off x="7212239"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99FBEC78-CBF5-0635-CC00-BC04EC31E7A6}"/>
              </a:ext>
            </a:extLst>
          </p:cNvPr>
          <p:cNvSpPr/>
          <p:nvPr/>
        </p:nvSpPr>
        <p:spPr>
          <a:xfrm>
            <a:off x="8749513"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E9362C22-4768-26AF-B3DD-8A466AF40D41}"/>
              </a:ext>
            </a:extLst>
          </p:cNvPr>
          <p:cNvSpPr/>
          <p:nvPr/>
        </p:nvSpPr>
        <p:spPr>
          <a:xfrm>
            <a:off x="53495" y="197714"/>
            <a:ext cx="319956" cy="3199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4"/>
                </a:solidFill>
                <a:latin typeface="微软雅黑" panose="020B0503020204020204" pitchFamily="34" charset="-122"/>
                <a:ea typeface="微软雅黑" panose="020B0503020204020204" pitchFamily="34" charset="-122"/>
              </a:rPr>
              <a:t>4</a:t>
            </a:r>
            <a:endParaRPr lang="zh-CN" altLang="en-US" b="1" dirty="0">
              <a:solidFill>
                <a:schemeClr val="accent4"/>
              </a:solidFill>
              <a:latin typeface="微软雅黑" panose="020B0503020204020204" pitchFamily="34" charset="-122"/>
              <a:ea typeface="微软雅黑" panose="020B0503020204020204" pitchFamily="34" charset="-122"/>
            </a:endParaRPr>
          </a:p>
        </p:txBody>
      </p:sp>
      <p:sp>
        <p:nvSpPr>
          <p:cNvPr id="35" name="矩形 34">
            <a:extLst>
              <a:ext uri="{FF2B5EF4-FFF2-40B4-BE49-F238E27FC236}">
                <a16:creationId xmlns:a16="http://schemas.microsoft.com/office/drawing/2014/main" id="{9ACBBA32-3F4C-959E-AFA0-2F701FB4A7CA}"/>
              </a:ext>
            </a:extLst>
          </p:cNvPr>
          <p:cNvSpPr/>
          <p:nvPr/>
        </p:nvSpPr>
        <p:spPr>
          <a:xfrm>
            <a:off x="434528" y="173026"/>
            <a:ext cx="2911791" cy="369332"/>
          </a:xfrm>
          <a:prstGeom prst="rect">
            <a:avLst/>
          </a:prstGeom>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后期工作计划</a:t>
            </a:r>
          </a:p>
        </p:txBody>
      </p:sp>
      <p:sp>
        <p:nvSpPr>
          <p:cNvPr id="36" name="矩形 35">
            <a:extLst>
              <a:ext uri="{FF2B5EF4-FFF2-40B4-BE49-F238E27FC236}">
                <a16:creationId xmlns:a16="http://schemas.microsoft.com/office/drawing/2014/main" id="{F98360A0-286A-E16B-AA14-AD0FD8A44D00}"/>
              </a:ext>
            </a:extLst>
          </p:cNvPr>
          <p:cNvSpPr/>
          <p:nvPr/>
        </p:nvSpPr>
        <p:spPr>
          <a:xfrm>
            <a:off x="2806269" y="181329"/>
            <a:ext cx="2323393"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Future Work Plans</a:t>
            </a:r>
          </a:p>
        </p:txBody>
      </p:sp>
      <p:sp>
        <p:nvSpPr>
          <p:cNvPr id="37" name="矩形 36">
            <a:extLst>
              <a:ext uri="{FF2B5EF4-FFF2-40B4-BE49-F238E27FC236}">
                <a16:creationId xmlns:a16="http://schemas.microsoft.com/office/drawing/2014/main" id="{E6DC558B-9820-3BE5-8C03-21B7F1124E14}"/>
              </a:ext>
            </a:extLst>
          </p:cNvPr>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08814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775573" y="1268753"/>
            <a:ext cx="3762376" cy="1015663"/>
          </a:xfrm>
          <a:prstGeom prst="rect">
            <a:avLst/>
          </a:prstGeom>
          <a:noFill/>
        </p:spPr>
        <p:txBody>
          <a:bodyPr wrap="square" rtlCol="0">
            <a:spAutoFit/>
          </a:bodyPr>
          <a:lstStyle/>
          <a:p>
            <a:r>
              <a:rPr lang="zh-CN" altLang="en-US" sz="6000" b="1" dirty="0">
                <a:solidFill>
                  <a:srgbClr val="335B74"/>
                </a:solidFill>
                <a:latin typeface="微软雅黑" panose="020B0503020204020204" pitchFamily="34" charset="-122"/>
                <a:ea typeface="微软雅黑" panose="020B0503020204020204" pitchFamily="34" charset="-122"/>
              </a:rPr>
              <a:t>感谢垂听</a:t>
            </a:r>
            <a:endParaRPr lang="en-US" altLang="zh-CN" sz="6000" b="1" dirty="0">
              <a:solidFill>
                <a:srgbClr val="335B74"/>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775573" y="2351744"/>
            <a:ext cx="3221661" cy="707886"/>
          </a:xfrm>
          <a:prstGeom prst="rect">
            <a:avLst/>
          </a:prstGeom>
          <a:noFill/>
        </p:spPr>
        <p:txBody>
          <a:bodyPr wrap="square" rtlCol="0">
            <a:spAutoFit/>
          </a:bodyPr>
          <a:lstStyle/>
          <a:p>
            <a:r>
              <a:rPr lang="en-US" altLang="zh-CN" sz="4000" b="1" dirty="0">
                <a:latin typeface="微软雅黑" panose="020B0503020204020204" pitchFamily="34" charset="-122"/>
                <a:ea typeface="微软雅黑" panose="020B0503020204020204" pitchFamily="34" charset="-122"/>
              </a:rPr>
              <a:t>Thanks</a:t>
            </a:r>
            <a:endParaRPr lang="zh-CN" altLang="en-US" sz="4000" b="1" dirty="0">
              <a:latin typeface="微软雅黑" panose="020B0503020204020204" pitchFamily="34" charset="-122"/>
              <a:ea typeface="微软雅黑" panose="020B0503020204020204" pitchFamily="34" charset="-122"/>
            </a:endParaRPr>
          </a:p>
        </p:txBody>
      </p:sp>
      <p:grpSp>
        <p:nvGrpSpPr>
          <p:cNvPr id="15" name="组合 14">
            <a:extLst>
              <a:ext uri="{FF2B5EF4-FFF2-40B4-BE49-F238E27FC236}">
                <a16:creationId xmlns:a16="http://schemas.microsoft.com/office/drawing/2014/main" id="{4146CE88-548B-C153-F32A-9E89610AE449}"/>
              </a:ext>
            </a:extLst>
          </p:cNvPr>
          <p:cNvGrpSpPr/>
          <p:nvPr/>
        </p:nvGrpSpPr>
        <p:grpSpPr>
          <a:xfrm>
            <a:off x="4697730" y="-1"/>
            <a:ext cx="4446270" cy="4428174"/>
            <a:chOff x="4697730" y="-1"/>
            <a:chExt cx="4446270" cy="4428174"/>
          </a:xfrm>
        </p:grpSpPr>
        <p:sp>
          <p:nvSpPr>
            <p:cNvPr id="9" name="直角三角形 8"/>
            <p:cNvSpPr/>
            <p:nvPr/>
          </p:nvSpPr>
          <p:spPr>
            <a:xfrm>
              <a:off x="6520815" y="3514725"/>
              <a:ext cx="643890" cy="913448"/>
            </a:xfrm>
            <a:prstGeom prst="rtTriangle">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直角三角形 4"/>
            <p:cNvSpPr/>
            <p:nvPr/>
          </p:nvSpPr>
          <p:spPr>
            <a:xfrm>
              <a:off x="5615940" y="139542"/>
              <a:ext cx="491014" cy="714851"/>
            </a:xfrm>
            <a:prstGeom prst="rtTriangle">
              <a:avLst/>
            </a:prstGeom>
            <a:solidFill>
              <a:srgbClr val="517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3" name="图片 2" descr="33af44c9fe23df8286f99d06e678fd1b"/>
            <p:cNvPicPr>
              <a:picLocks noChangeAspect="1"/>
            </p:cNvPicPr>
            <p:nvPr/>
          </p:nvPicPr>
          <p:blipFill rotWithShape="1">
            <a:blip r:embed="rId3">
              <a:duotone>
                <a:prstClr val="black"/>
                <a:schemeClr val="accent4">
                  <a:tint val="45000"/>
                  <a:satMod val="400000"/>
                </a:schemeClr>
              </a:duotone>
            </a:blip>
            <a:srcRect l="14744" b="974"/>
            <a:stretch/>
          </p:blipFill>
          <p:spPr>
            <a:xfrm rot="10800000">
              <a:off x="5718334" y="-1"/>
              <a:ext cx="3425666" cy="3822383"/>
            </a:xfrm>
            <a:prstGeom prst="rect">
              <a:avLst/>
            </a:prstGeom>
          </p:spPr>
        </p:pic>
        <p:sp>
          <p:nvSpPr>
            <p:cNvPr id="6" name="直角三角形 5"/>
            <p:cNvSpPr/>
            <p:nvPr/>
          </p:nvSpPr>
          <p:spPr>
            <a:xfrm rot="10800000">
              <a:off x="5429250" y="2809875"/>
              <a:ext cx="289084" cy="434340"/>
            </a:xfrm>
            <a:prstGeom prst="rtTriangle">
              <a:avLst/>
            </a:prstGeom>
            <a:solidFill>
              <a:srgbClr val="335B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等腰三角形 6"/>
            <p:cNvSpPr/>
            <p:nvPr/>
          </p:nvSpPr>
          <p:spPr>
            <a:xfrm rot="10800000">
              <a:off x="5737860" y="3529489"/>
              <a:ext cx="504349" cy="292894"/>
            </a:xfrm>
            <a:prstGeom prst="triangle">
              <a:avLst/>
            </a:prstGeom>
            <a:noFill/>
            <a:ln>
              <a:solidFill>
                <a:schemeClr val="bg2">
                  <a:lumMod val="75000"/>
                </a:schemeClr>
              </a:solidFill>
            </a:ln>
            <a:extLst>
              <a:ext uri="{909E8E84-426E-40DD-AFC4-6F175D3DCCD1}">
                <a14:hiddenFill xmlns:a14="http://schemas.microsoft.com/office/drawing/2010/main">
                  <a:solidFill>
                    <a:schemeClr val="accent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直角三角形 7"/>
            <p:cNvSpPr/>
            <p:nvPr/>
          </p:nvSpPr>
          <p:spPr>
            <a:xfrm>
              <a:off x="6812757" y="3822383"/>
              <a:ext cx="289084" cy="434340"/>
            </a:xfrm>
            <a:prstGeom prst="rtTriangle">
              <a:avLst/>
            </a:prstGeom>
            <a:solidFill>
              <a:srgbClr val="335B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等腰三角形 1"/>
            <p:cNvSpPr/>
            <p:nvPr/>
          </p:nvSpPr>
          <p:spPr>
            <a:xfrm rot="10800000">
              <a:off x="4697730" y="79534"/>
              <a:ext cx="1234440" cy="834390"/>
            </a:xfrm>
            <a:prstGeom prst="triangle">
              <a:avLst/>
            </a:prstGeom>
            <a:noFill/>
            <a:ln>
              <a:solidFill>
                <a:srgbClr val="51718D"/>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pic>
        <p:nvPicPr>
          <p:cNvPr id="21" name="Picture 2" descr="同济大学电子与信息工程学院">
            <a:extLst>
              <a:ext uri="{FF2B5EF4-FFF2-40B4-BE49-F238E27FC236}">
                <a16:creationId xmlns:a16="http://schemas.microsoft.com/office/drawing/2014/main" id="{5780DCD2-382E-5D8C-2B54-6CDBEE8A4A0F}"/>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89629" y="139542"/>
            <a:ext cx="3424213" cy="486430"/>
          </a:xfrm>
          <a:prstGeom prst="rect">
            <a:avLst/>
          </a:prstGeom>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F2A3E602-898A-3EE8-C580-1F954E3D3B21}"/>
              </a:ext>
            </a:extLst>
          </p:cNvPr>
          <p:cNvSpPr/>
          <p:nvPr/>
        </p:nvSpPr>
        <p:spPr>
          <a:xfrm>
            <a:off x="660536" y="3702411"/>
            <a:ext cx="4351218" cy="853545"/>
          </a:xfrm>
          <a:prstGeom prst="rect">
            <a:avLst/>
          </a:prstGeom>
          <a:solidFill>
            <a:srgbClr val="335B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sz="1350" dirty="0"/>
          </a:p>
        </p:txBody>
      </p:sp>
      <p:sp>
        <p:nvSpPr>
          <p:cNvPr id="12" name="矩形 11"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a:extLst>
              <a:ext uri="{FF2B5EF4-FFF2-40B4-BE49-F238E27FC236}">
                <a16:creationId xmlns:a16="http://schemas.microsoft.com/office/drawing/2014/main" id="{C3778A9D-B7A6-4F7F-F611-01AB6D06A622}"/>
              </a:ext>
            </a:extLst>
          </p:cNvPr>
          <p:cNvSpPr/>
          <p:nvPr/>
        </p:nvSpPr>
        <p:spPr>
          <a:xfrm>
            <a:off x="701621" y="3767420"/>
            <a:ext cx="4399121" cy="738664"/>
          </a:xfrm>
          <a:prstGeom prst="rect">
            <a:avLst/>
          </a:prstGeom>
        </p:spPr>
        <p:txBody>
          <a:bodyPr wrap="square">
            <a:spAutoFit/>
          </a:bodyPr>
          <a:lstStyle/>
          <a:p>
            <a:r>
              <a:rPr lang="zh-CN" altLang="en-US" sz="1400" b="1" dirty="0">
                <a:solidFill>
                  <a:schemeClr val="bg1"/>
                </a:solidFill>
                <a:latin typeface="微软雅黑" panose="020B0503020204020204" pitchFamily="34" charset="-122"/>
                <a:ea typeface="微软雅黑" panose="020B0503020204020204" pitchFamily="34" charset="-122"/>
              </a:rPr>
              <a:t>小组成员：梁斯凯、林继申、柳阳、马恒超、杨宇琨</a:t>
            </a:r>
            <a:endParaRPr lang="en-US" altLang="zh-CN" sz="1400" b="1" dirty="0">
              <a:solidFill>
                <a:schemeClr val="bg1"/>
              </a:solidFill>
              <a:latin typeface="微软雅黑" panose="020B0503020204020204" pitchFamily="34" charset="-122"/>
              <a:ea typeface="微软雅黑" panose="020B0503020204020204" pitchFamily="34" charset="-122"/>
            </a:endParaRPr>
          </a:p>
          <a:p>
            <a:r>
              <a:rPr lang="zh-CN" altLang="en-US" sz="1400" b="1" dirty="0">
                <a:solidFill>
                  <a:schemeClr val="bg1"/>
                </a:solidFill>
                <a:latin typeface="微软雅黑" panose="020B0503020204020204" pitchFamily="34" charset="-122"/>
                <a:ea typeface="微软雅黑" panose="020B0503020204020204" pitchFamily="34" charset="-122"/>
              </a:rPr>
              <a:t>指导教师：刘春梅</a:t>
            </a:r>
            <a:endParaRPr lang="en-US" altLang="zh-CN" sz="1400" b="1" dirty="0">
              <a:solidFill>
                <a:schemeClr val="bg1"/>
              </a:solidFill>
              <a:latin typeface="微软雅黑" panose="020B0503020204020204" pitchFamily="34" charset="-122"/>
              <a:ea typeface="微软雅黑" panose="020B0503020204020204" pitchFamily="34" charset="-122"/>
            </a:endParaRPr>
          </a:p>
          <a:p>
            <a:r>
              <a:rPr lang="zh-CN" altLang="en-US" sz="1400" b="1" dirty="0">
                <a:solidFill>
                  <a:schemeClr val="bg1"/>
                </a:solidFill>
                <a:latin typeface="微软雅黑" panose="020B0503020204020204" pitchFamily="34" charset="-122"/>
                <a:ea typeface="微软雅黑" panose="020B0503020204020204" pitchFamily="34" charset="-122"/>
              </a:rPr>
              <a:t>学       堂：济勤学堂</a:t>
            </a:r>
          </a:p>
        </p:txBody>
      </p:sp>
      <p:sp>
        <p:nvSpPr>
          <p:cNvPr id="13" name="文本框 12">
            <a:extLst>
              <a:ext uri="{FF2B5EF4-FFF2-40B4-BE49-F238E27FC236}">
                <a16:creationId xmlns:a16="http://schemas.microsoft.com/office/drawing/2014/main" id="{C7BC3E23-ECD5-B05F-D0AA-2759A3C165BE}"/>
              </a:ext>
            </a:extLst>
          </p:cNvPr>
          <p:cNvSpPr txBox="1"/>
          <p:nvPr/>
        </p:nvSpPr>
        <p:spPr>
          <a:xfrm>
            <a:off x="7164705" y="4580604"/>
            <a:ext cx="1836726" cy="353943"/>
          </a:xfrm>
          <a:prstGeom prst="rect">
            <a:avLst/>
          </a:prstGeom>
          <a:noFill/>
        </p:spPr>
        <p:txBody>
          <a:bodyPr wrap="square" rtlCol="0">
            <a:spAutoFit/>
          </a:bodyPr>
          <a:lstStyle/>
          <a:p>
            <a:pPr algn="ctr"/>
            <a:r>
              <a:rPr lang="en-US" altLang="zh-CN" sz="1700" b="1" dirty="0">
                <a:latin typeface="微软雅黑" panose="020B0503020204020204" pitchFamily="34" charset="-122"/>
                <a:ea typeface="微软雅黑" panose="020B0503020204020204" pitchFamily="34" charset="-122"/>
              </a:rPr>
              <a:t>2023</a:t>
            </a:r>
            <a:r>
              <a:rPr lang="zh-CN" altLang="en-US" sz="1700" b="1" dirty="0">
                <a:latin typeface="微软雅黑" panose="020B0503020204020204" pitchFamily="34" charset="-122"/>
                <a:ea typeface="微软雅黑" panose="020B0503020204020204" pitchFamily="34" charset="-122"/>
              </a:rPr>
              <a:t>年</a:t>
            </a:r>
            <a:r>
              <a:rPr lang="en-US" altLang="zh-CN" sz="1700" b="1" dirty="0">
                <a:latin typeface="微软雅黑" panose="020B0503020204020204" pitchFamily="34" charset="-122"/>
                <a:ea typeface="微软雅黑" panose="020B0503020204020204" pitchFamily="34" charset="-122"/>
              </a:rPr>
              <a:t>11</a:t>
            </a:r>
            <a:r>
              <a:rPr lang="zh-CN" altLang="en-US" sz="1700" b="1" dirty="0">
                <a:latin typeface="微软雅黑" panose="020B0503020204020204" pitchFamily="34" charset="-122"/>
                <a:ea typeface="微软雅黑" panose="020B0503020204020204" pitchFamily="34" charset="-122"/>
              </a:rPr>
              <a:t>月</a:t>
            </a:r>
            <a:r>
              <a:rPr lang="en-US" altLang="zh-CN" sz="1700" b="1" dirty="0">
                <a:latin typeface="微软雅黑" panose="020B0503020204020204" pitchFamily="34" charset="-122"/>
                <a:ea typeface="微软雅黑" panose="020B0503020204020204" pitchFamily="34" charset="-122"/>
              </a:rPr>
              <a:t>5</a:t>
            </a:r>
            <a:r>
              <a:rPr lang="zh-CN" altLang="en-US" sz="1700" b="1" dirty="0">
                <a:latin typeface="微软雅黑" panose="020B0503020204020204" pitchFamily="34" charset="-122"/>
                <a:ea typeface="微软雅黑" panose="020B0503020204020204" pitchFamily="34" charset="-122"/>
              </a:rPr>
              <a:t>日</a:t>
            </a:r>
          </a:p>
        </p:txBody>
      </p:sp>
    </p:spTree>
    <p:extLst>
      <p:ext uri="{BB962C8B-B14F-4D97-AF65-F5344CB8AC3E}">
        <p14:creationId xmlns:p14="http://schemas.microsoft.com/office/powerpoint/2010/main" val="874509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椭圆 59">
            <a:extLst>
              <a:ext uri="{FF2B5EF4-FFF2-40B4-BE49-F238E27FC236}">
                <a16:creationId xmlns:a16="http://schemas.microsoft.com/office/drawing/2014/main" id="{6631A8A2-21AD-4E01-A4D3-B326664ADEED}"/>
              </a:ext>
            </a:extLst>
          </p:cNvPr>
          <p:cNvSpPr/>
          <p:nvPr/>
        </p:nvSpPr>
        <p:spPr>
          <a:xfrm>
            <a:off x="4583970" y="3525750"/>
            <a:ext cx="616546" cy="621905"/>
          </a:xfrm>
          <a:prstGeom prst="ellipse">
            <a:avLst/>
          </a:prstGeom>
          <a:solidFill>
            <a:srgbClr val="5171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9" name="椭圆 58">
            <a:extLst>
              <a:ext uri="{FF2B5EF4-FFF2-40B4-BE49-F238E27FC236}">
                <a16:creationId xmlns:a16="http://schemas.microsoft.com/office/drawing/2014/main" id="{E93401EC-3550-4E08-9434-E25A86C69840}"/>
              </a:ext>
            </a:extLst>
          </p:cNvPr>
          <p:cNvSpPr/>
          <p:nvPr/>
        </p:nvSpPr>
        <p:spPr>
          <a:xfrm>
            <a:off x="4583970" y="2631567"/>
            <a:ext cx="616546" cy="621905"/>
          </a:xfrm>
          <a:prstGeom prst="ellipse">
            <a:avLst/>
          </a:prstGeom>
          <a:solidFill>
            <a:srgbClr val="5171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7" name="椭圆 56">
            <a:extLst>
              <a:ext uri="{FF2B5EF4-FFF2-40B4-BE49-F238E27FC236}">
                <a16:creationId xmlns:a16="http://schemas.microsoft.com/office/drawing/2014/main" id="{A6773B12-398B-4625-BC2C-7412E8C1DFC5}"/>
              </a:ext>
            </a:extLst>
          </p:cNvPr>
          <p:cNvSpPr/>
          <p:nvPr/>
        </p:nvSpPr>
        <p:spPr>
          <a:xfrm>
            <a:off x="4583970" y="1745228"/>
            <a:ext cx="616546" cy="621905"/>
          </a:xfrm>
          <a:prstGeom prst="ellipse">
            <a:avLst/>
          </a:prstGeom>
          <a:solidFill>
            <a:srgbClr val="5171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2" name="椭圆 51">
            <a:extLst>
              <a:ext uri="{FF2B5EF4-FFF2-40B4-BE49-F238E27FC236}">
                <a16:creationId xmlns:a16="http://schemas.microsoft.com/office/drawing/2014/main" id="{76239B02-01D2-4D47-AB86-DB38161CC9C6}"/>
              </a:ext>
            </a:extLst>
          </p:cNvPr>
          <p:cNvSpPr/>
          <p:nvPr/>
        </p:nvSpPr>
        <p:spPr>
          <a:xfrm>
            <a:off x="4583970" y="848169"/>
            <a:ext cx="616546" cy="621905"/>
          </a:xfrm>
          <a:prstGeom prst="ellipse">
            <a:avLst/>
          </a:prstGeom>
          <a:solidFill>
            <a:srgbClr val="5171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0" name="TextBox 37"/>
          <p:cNvSpPr txBox="1"/>
          <p:nvPr/>
        </p:nvSpPr>
        <p:spPr>
          <a:xfrm>
            <a:off x="4664070" y="912774"/>
            <a:ext cx="477217" cy="530915"/>
          </a:xfrm>
          <a:prstGeom prst="rect">
            <a:avLst/>
          </a:prstGeom>
          <a:noFill/>
        </p:spPr>
        <p:txBody>
          <a:bodyPr wrap="none" anchor="ctr">
            <a:no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01</a:t>
            </a:r>
          </a:p>
        </p:txBody>
      </p:sp>
      <p:sp>
        <p:nvSpPr>
          <p:cNvPr id="32" name="TextBox 39"/>
          <p:cNvSpPr txBox="1"/>
          <p:nvPr/>
        </p:nvSpPr>
        <p:spPr>
          <a:xfrm>
            <a:off x="5135208" y="825309"/>
            <a:ext cx="2397394" cy="622364"/>
          </a:xfrm>
          <a:prstGeom prst="rect">
            <a:avLst/>
          </a:prstGeom>
          <a:noFill/>
        </p:spPr>
        <p:txBody>
          <a:bodyPr wrap="none" lIns="360000" tIns="0" rIns="0" bIns="0" anchor="b" anchorCtr="0">
            <a:noAutofit/>
          </a:bodyPr>
          <a:lstStyle/>
          <a:p>
            <a:r>
              <a:rPr lang="zh-CN" altLang="en-US" b="1" dirty="0">
                <a:solidFill>
                  <a:schemeClr val="accent1"/>
                </a:solidFill>
                <a:latin typeface="微软雅黑" panose="020B0503020204020204" pitchFamily="34" charset="-122"/>
                <a:ea typeface="微软雅黑" panose="020B0503020204020204" pitchFamily="34" charset="-122"/>
              </a:rPr>
              <a:t>项目进展情况</a:t>
            </a:r>
            <a:endParaRPr lang="en-US" altLang="zh-CN" b="1" dirty="0">
              <a:solidFill>
                <a:schemeClr val="accent1"/>
              </a:solidFill>
              <a:latin typeface="微软雅黑" panose="020B0503020204020204" pitchFamily="34" charset="-122"/>
              <a:ea typeface="微软雅黑" panose="020B0503020204020204" pitchFamily="34" charset="-122"/>
            </a:endParaRPr>
          </a:p>
          <a:p>
            <a:r>
              <a:rPr lang="en-US" altLang="zh-CN" sz="1400" b="1" dirty="0">
                <a:solidFill>
                  <a:schemeClr val="accent1"/>
                </a:solidFill>
                <a:latin typeface="微软雅黑" panose="020B0503020204020204" pitchFamily="34" charset="-122"/>
                <a:ea typeface="微软雅黑" panose="020B0503020204020204" pitchFamily="34" charset="-122"/>
              </a:rPr>
              <a:t>Project Progress</a:t>
            </a:r>
          </a:p>
        </p:txBody>
      </p:sp>
      <p:sp>
        <p:nvSpPr>
          <p:cNvPr id="26" name="TextBox 42"/>
          <p:cNvSpPr txBox="1"/>
          <p:nvPr/>
        </p:nvSpPr>
        <p:spPr>
          <a:xfrm>
            <a:off x="4640627" y="1697283"/>
            <a:ext cx="522700" cy="715477"/>
          </a:xfrm>
          <a:prstGeom prst="rect">
            <a:avLst/>
          </a:prstGeom>
          <a:noFill/>
        </p:spPr>
        <p:txBody>
          <a:bodyPr wrap="none" anchor="ctr">
            <a:no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02</a:t>
            </a:r>
          </a:p>
        </p:txBody>
      </p:sp>
      <p:sp>
        <p:nvSpPr>
          <p:cNvPr id="28" name="TextBox 44"/>
          <p:cNvSpPr txBox="1"/>
          <p:nvPr/>
        </p:nvSpPr>
        <p:spPr>
          <a:xfrm>
            <a:off x="5135208" y="1667775"/>
            <a:ext cx="2510052" cy="881388"/>
          </a:xfrm>
          <a:prstGeom prst="rect">
            <a:avLst/>
          </a:prstGeom>
          <a:noFill/>
        </p:spPr>
        <p:txBody>
          <a:bodyPr wrap="none" lIns="360000" tIns="0" rIns="0" bIns="0" anchor="b" anchorCtr="0">
            <a:noAutofit/>
          </a:bodyPr>
          <a:lstStyle/>
          <a:p>
            <a:r>
              <a:rPr lang="zh-CN" altLang="en-US" b="1" dirty="0">
                <a:solidFill>
                  <a:schemeClr val="accent2"/>
                </a:solidFill>
                <a:latin typeface="微软雅黑" panose="020B0503020204020204" pitchFamily="34" charset="-122"/>
                <a:ea typeface="微软雅黑" panose="020B0503020204020204" pitchFamily="34" charset="-122"/>
              </a:rPr>
              <a:t>项目研究内容</a:t>
            </a:r>
            <a:endParaRPr lang="en-US" altLang="zh-CN" b="1" dirty="0">
              <a:solidFill>
                <a:schemeClr val="accent2"/>
              </a:solidFill>
              <a:latin typeface="微软雅黑" panose="020B0503020204020204" pitchFamily="34" charset="-122"/>
              <a:ea typeface="微软雅黑" panose="020B0503020204020204" pitchFamily="34" charset="-122"/>
            </a:endParaRPr>
          </a:p>
          <a:p>
            <a:r>
              <a:rPr lang="en-US" altLang="zh-CN" sz="1400" b="1" dirty="0">
                <a:solidFill>
                  <a:schemeClr val="accent2"/>
                </a:solidFill>
                <a:latin typeface="微软雅黑" panose="020B0503020204020204" pitchFamily="34" charset="-122"/>
                <a:ea typeface="微软雅黑" panose="020B0503020204020204" pitchFamily="34" charset="-122"/>
              </a:rPr>
              <a:t>Research Content</a:t>
            </a:r>
            <a:br>
              <a:rPr lang="en-US" altLang="zh-CN" sz="1400" b="1" dirty="0">
                <a:solidFill>
                  <a:schemeClr val="accent2"/>
                </a:solidFill>
                <a:latin typeface="微软雅黑" panose="020B0503020204020204" pitchFamily="34" charset="-122"/>
                <a:ea typeface="微软雅黑" panose="020B0503020204020204" pitchFamily="34" charset="-122"/>
              </a:rPr>
            </a:br>
            <a:endParaRPr lang="zh-CN" altLang="en-US" sz="1400" b="1" dirty="0">
              <a:solidFill>
                <a:schemeClr val="accent2"/>
              </a:solidFill>
              <a:latin typeface="微软雅黑" panose="020B0503020204020204" pitchFamily="34" charset="-122"/>
              <a:ea typeface="微软雅黑" panose="020B0503020204020204" pitchFamily="34" charset="-122"/>
            </a:endParaRPr>
          </a:p>
        </p:txBody>
      </p:sp>
      <p:sp>
        <p:nvSpPr>
          <p:cNvPr id="22" name="TextBox 47"/>
          <p:cNvSpPr txBox="1"/>
          <p:nvPr/>
        </p:nvSpPr>
        <p:spPr>
          <a:xfrm>
            <a:off x="4635216" y="2670455"/>
            <a:ext cx="533195" cy="530915"/>
          </a:xfrm>
          <a:prstGeom prst="rect">
            <a:avLst/>
          </a:prstGeom>
          <a:noFill/>
        </p:spPr>
        <p:txBody>
          <a:bodyPr wrap="none" anchor="ctr">
            <a:no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03</a:t>
            </a:r>
          </a:p>
        </p:txBody>
      </p:sp>
      <p:sp>
        <p:nvSpPr>
          <p:cNvPr id="24" name="TextBox 49"/>
          <p:cNvSpPr txBox="1"/>
          <p:nvPr/>
        </p:nvSpPr>
        <p:spPr>
          <a:xfrm>
            <a:off x="5135208" y="2613057"/>
            <a:ext cx="2971930" cy="597735"/>
          </a:xfrm>
          <a:prstGeom prst="rect">
            <a:avLst/>
          </a:prstGeom>
          <a:noFill/>
        </p:spPr>
        <p:txBody>
          <a:bodyPr wrap="none" lIns="360000" tIns="0" rIns="0" bIns="0" anchor="b" anchorCtr="0">
            <a:noAutofit/>
          </a:bodyPr>
          <a:lstStyle/>
          <a:p>
            <a:r>
              <a:rPr lang="zh-CN" altLang="en-US" b="1" dirty="0">
                <a:solidFill>
                  <a:schemeClr val="accent4"/>
                </a:solidFill>
                <a:latin typeface="微软雅黑" panose="020B0503020204020204" pitchFamily="34" charset="-122"/>
                <a:ea typeface="微软雅黑" panose="020B0503020204020204" pitchFamily="34" charset="-122"/>
              </a:rPr>
              <a:t>项目研究成果</a:t>
            </a:r>
            <a:endParaRPr lang="en-US" altLang="zh-CN" b="1" dirty="0">
              <a:solidFill>
                <a:schemeClr val="accent4"/>
              </a:solidFill>
              <a:latin typeface="微软雅黑" panose="020B0503020204020204" pitchFamily="34" charset="-122"/>
              <a:ea typeface="微软雅黑" panose="020B0503020204020204" pitchFamily="34" charset="-122"/>
            </a:endParaRPr>
          </a:p>
          <a:p>
            <a:r>
              <a:rPr lang="en-US" altLang="zh-CN" sz="1400" b="1" dirty="0">
                <a:solidFill>
                  <a:schemeClr val="accent4"/>
                </a:solidFill>
                <a:latin typeface="微软雅黑" panose="020B0503020204020204" pitchFamily="34" charset="-122"/>
                <a:ea typeface="微软雅黑" panose="020B0503020204020204" pitchFamily="34" charset="-122"/>
              </a:rPr>
              <a:t>Research </a:t>
            </a:r>
            <a:r>
              <a:rPr lang="en-US" altLang="zh-CN" sz="1400" b="1" dirty="0">
                <a:solidFill>
                  <a:schemeClr val="accent6"/>
                </a:solidFill>
                <a:latin typeface="微软雅黑" panose="020B0503020204020204" pitchFamily="34" charset="-122"/>
                <a:ea typeface="微软雅黑" panose="020B0503020204020204" pitchFamily="34" charset="-122"/>
              </a:rPr>
              <a:t>Results</a:t>
            </a:r>
            <a:endParaRPr lang="en-US" altLang="zh-CN" sz="1400" b="1" dirty="0">
              <a:solidFill>
                <a:schemeClr val="accent4"/>
              </a:solidFill>
              <a:latin typeface="微软雅黑" panose="020B0503020204020204" pitchFamily="34" charset="-122"/>
              <a:ea typeface="微软雅黑" panose="020B0503020204020204" pitchFamily="34" charset="-122"/>
            </a:endParaRPr>
          </a:p>
        </p:txBody>
      </p:sp>
      <p:sp>
        <p:nvSpPr>
          <p:cNvPr id="18" name="TextBox 52"/>
          <p:cNvSpPr txBox="1"/>
          <p:nvPr/>
        </p:nvSpPr>
        <p:spPr>
          <a:xfrm>
            <a:off x="4619992" y="3571246"/>
            <a:ext cx="521533" cy="530915"/>
          </a:xfrm>
          <a:prstGeom prst="rect">
            <a:avLst/>
          </a:prstGeom>
          <a:noFill/>
        </p:spPr>
        <p:txBody>
          <a:bodyPr wrap="none" anchor="ctr">
            <a:no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04</a:t>
            </a:r>
          </a:p>
        </p:txBody>
      </p:sp>
      <p:sp>
        <p:nvSpPr>
          <p:cNvPr id="20" name="TextBox 54"/>
          <p:cNvSpPr txBox="1"/>
          <p:nvPr/>
        </p:nvSpPr>
        <p:spPr>
          <a:xfrm>
            <a:off x="5135206" y="3514289"/>
            <a:ext cx="2971932" cy="595976"/>
          </a:xfrm>
          <a:prstGeom prst="rect">
            <a:avLst/>
          </a:prstGeom>
          <a:noFill/>
        </p:spPr>
        <p:txBody>
          <a:bodyPr wrap="none" lIns="360000" tIns="0" rIns="0" bIns="0" anchor="b" anchorCtr="0">
            <a:noAutofit/>
          </a:bodyPr>
          <a:lstStyle/>
          <a:p>
            <a:r>
              <a:rPr lang="zh-CN" altLang="en-US" b="1" dirty="0">
                <a:solidFill>
                  <a:schemeClr val="accent5"/>
                </a:solidFill>
                <a:latin typeface="微软雅黑" panose="020B0503020204020204" pitchFamily="34" charset="-122"/>
                <a:ea typeface="微软雅黑" panose="020B0503020204020204" pitchFamily="34" charset="-122"/>
              </a:rPr>
              <a:t>后期工作计划</a:t>
            </a:r>
            <a:endParaRPr lang="en-US" altLang="zh-CN" b="1" dirty="0">
              <a:solidFill>
                <a:schemeClr val="accent5"/>
              </a:solidFill>
              <a:latin typeface="微软雅黑" panose="020B0503020204020204" pitchFamily="34" charset="-122"/>
              <a:ea typeface="微软雅黑" panose="020B0503020204020204" pitchFamily="34" charset="-122"/>
            </a:endParaRPr>
          </a:p>
          <a:p>
            <a:r>
              <a:rPr lang="en-US" altLang="zh-CN" sz="1400" b="1" dirty="0">
                <a:solidFill>
                  <a:schemeClr val="accent5"/>
                </a:solidFill>
                <a:latin typeface="微软雅黑" panose="020B0503020204020204" pitchFamily="34" charset="-122"/>
                <a:ea typeface="微软雅黑" panose="020B0503020204020204" pitchFamily="34" charset="-122"/>
              </a:rPr>
              <a:t>Future Work Plans</a:t>
            </a:r>
          </a:p>
        </p:txBody>
      </p:sp>
      <p:pic>
        <p:nvPicPr>
          <p:cNvPr id="50" name="图片 49" descr="33af44c9fe23df8286f99d06e678fd1b">
            <a:extLst>
              <a:ext uri="{FF2B5EF4-FFF2-40B4-BE49-F238E27FC236}">
                <a16:creationId xmlns:a16="http://schemas.microsoft.com/office/drawing/2014/main" id="{460EFCCE-4BED-429C-AF7A-4CDFC0278CC5}"/>
              </a:ext>
            </a:extLst>
          </p:cNvPr>
          <p:cNvPicPr>
            <a:picLocks noChangeAspect="1"/>
          </p:cNvPicPr>
          <p:nvPr/>
        </p:nvPicPr>
        <p:blipFill rotWithShape="1">
          <a:blip r:embed="rId3">
            <a:duotone>
              <a:prstClr val="black"/>
              <a:schemeClr val="accent4">
                <a:tint val="45000"/>
                <a:satMod val="400000"/>
              </a:schemeClr>
            </a:duotone>
          </a:blip>
          <a:srcRect r="9435" b="6441"/>
          <a:stretch/>
        </p:blipFill>
        <p:spPr>
          <a:xfrm rot="10800000">
            <a:off x="-1" y="0"/>
            <a:ext cx="3639025" cy="3611404"/>
          </a:xfrm>
          <a:prstGeom prst="rect">
            <a:avLst/>
          </a:prstGeom>
        </p:spPr>
      </p:pic>
      <p:sp>
        <p:nvSpPr>
          <p:cNvPr id="49" name="TextBox 3">
            <a:extLst>
              <a:ext uri="{FF2B5EF4-FFF2-40B4-BE49-F238E27FC236}">
                <a16:creationId xmlns:a16="http://schemas.microsoft.com/office/drawing/2014/main" id="{591C826F-054C-40D5-964F-A9F4E00C20AD}"/>
              </a:ext>
            </a:extLst>
          </p:cNvPr>
          <p:cNvSpPr txBox="1"/>
          <p:nvPr/>
        </p:nvSpPr>
        <p:spPr>
          <a:xfrm>
            <a:off x="2508990" y="1756226"/>
            <a:ext cx="1845469" cy="1319720"/>
          </a:xfrm>
          <a:prstGeom prst="rect">
            <a:avLst/>
          </a:prstGeom>
          <a:noFill/>
        </p:spPr>
        <p:txBody>
          <a:bodyPr wrap="square" rtlCol="0">
            <a:spAutoFit/>
          </a:bodyPr>
          <a:lstStyle/>
          <a:p>
            <a:pPr algn="ctr">
              <a:lnSpc>
                <a:spcPct val="150000"/>
              </a:lnSpc>
            </a:pPr>
            <a:r>
              <a:rPr lang="zh-CN" altLang="en-US" sz="3200" b="1" dirty="0">
                <a:latin typeface="微软雅黑" panose="020B0503020204020204" charset="-122"/>
                <a:ea typeface="微软雅黑" panose="020B0503020204020204" charset="-122"/>
              </a:rPr>
              <a:t>目录</a:t>
            </a:r>
          </a:p>
          <a:p>
            <a:pPr algn="ctr">
              <a:lnSpc>
                <a:spcPct val="150000"/>
              </a:lnSpc>
            </a:pPr>
            <a:r>
              <a:rPr lang="en-US" altLang="zh-CN" sz="2400" b="1" dirty="0">
                <a:latin typeface="微软雅黑" panose="020B0503020204020204" charset="-122"/>
                <a:ea typeface="微软雅黑" panose="020B0503020204020204" charset="-122"/>
              </a:rPr>
              <a:t>Contents</a:t>
            </a:r>
          </a:p>
        </p:txBody>
      </p:sp>
      <p:grpSp>
        <p:nvGrpSpPr>
          <p:cNvPr id="6" name="组合 5">
            <a:extLst>
              <a:ext uri="{FF2B5EF4-FFF2-40B4-BE49-F238E27FC236}">
                <a16:creationId xmlns:a16="http://schemas.microsoft.com/office/drawing/2014/main" id="{6D20F28B-039C-DBB0-3C46-A91F4D499A59}"/>
              </a:ext>
            </a:extLst>
          </p:cNvPr>
          <p:cNvGrpSpPr/>
          <p:nvPr/>
        </p:nvGrpSpPr>
        <p:grpSpPr>
          <a:xfrm>
            <a:off x="7711247" y="4692810"/>
            <a:ext cx="1363828" cy="387811"/>
            <a:chOff x="6583150" y="4031790"/>
            <a:chExt cx="2461638" cy="699978"/>
          </a:xfrm>
        </p:grpSpPr>
        <p:pic>
          <p:nvPicPr>
            <p:cNvPr id="7" name="Picture 2">
              <a:extLst>
                <a:ext uri="{FF2B5EF4-FFF2-40B4-BE49-F238E27FC236}">
                  <a16:creationId xmlns:a16="http://schemas.microsoft.com/office/drawing/2014/main" id="{F816FFBD-0E09-D8BC-8BB2-201EF7675E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90800" y="4102261"/>
              <a:ext cx="1653988" cy="57084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95449825-0743-0D3F-1F11-8B95302F2FE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83150" y="4031790"/>
              <a:ext cx="699978" cy="69997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640111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p:cNvSpPr/>
          <p:nvPr/>
        </p:nvSpPr>
        <p:spPr>
          <a:xfrm>
            <a:off x="7209321" y="222395"/>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611872"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990610"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393161"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8749513"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495" y="197714"/>
            <a:ext cx="319956" cy="3199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4"/>
                </a:solidFill>
                <a:latin typeface="微软雅黑" panose="020B0503020204020204" pitchFamily="34" charset="-122"/>
                <a:ea typeface="微软雅黑" panose="020B0503020204020204" pitchFamily="34" charset="-122"/>
              </a:rPr>
              <a:t>1</a:t>
            </a:r>
            <a:endParaRPr lang="zh-CN" altLang="en-US" b="1" dirty="0">
              <a:solidFill>
                <a:schemeClr val="accent4"/>
              </a:solidFill>
              <a:latin typeface="微软雅黑" panose="020B0503020204020204" pitchFamily="34" charset="-122"/>
              <a:ea typeface="微软雅黑" panose="020B0503020204020204" pitchFamily="34" charset="-122"/>
            </a:endParaRPr>
          </a:p>
        </p:txBody>
      </p:sp>
      <p:sp>
        <p:nvSpPr>
          <p:cNvPr id="5" name="矩形 4"/>
          <p:cNvSpPr/>
          <p:nvPr/>
        </p:nvSpPr>
        <p:spPr>
          <a:xfrm>
            <a:off x="434528" y="173026"/>
            <a:ext cx="2911791" cy="369332"/>
          </a:xfrm>
          <a:prstGeom prst="rect">
            <a:avLst/>
          </a:prstGeom>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项目进展情况</a:t>
            </a:r>
          </a:p>
        </p:txBody>
      </p:sp>
      <p:sp>
        <p:nvSpPr>
          <p:cNvPr id="6" name="矩形 5"/>
          <p:cNvSpPr/>
          <p:nvPr/>
        </p:nvSpPr>
        <p:spPr>
          <a:xfrm>
            <a:off x="2806269" y="181329"/>
            <a:ext cx="2086725"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Project Progress</a:t>
            </a:r>
          </a:p>
        </p:txBody>
      </p:sp>
      <p:sp>
        <p:nvSpPr>
          <p:cNvPr id="7" name="矩形 6"/>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a:extLst>
              <a:ext uri="{FF2B5EF4-FFF2-40B4-BE49-F238E27FC236}">
                <a16:creationId xmlns:a16="http://schemas.microsoft.com/office/drawing/2014/main" id="{2B631C00-E9F6-4CB0-40D6-EA0AC9E88EF2}"/>
              </a:ext>
            </a:extLst>
          </p:cNvPr>
          <p:cNvGrpSpPr/>
          <p:nvPr/>
        </p:nvGrpSpPr>
        <p:grpSpPr>
          <a:xfrm>
            <a:off x="7711247" y="4343957"/>
            <a:ext cx="1363828" cy="387811"/>
            <a:chOff x="6583150" y="4031790"/>
            <a:chExt cx="2461638" cy="699978"/>
          </a:xfrm>
        </p:grpSpPr>
        <p:pic>
          <p:nvPicPr>
            <p:cNvPr id="19" name="Picture 2">
              <a:extLst>
                <a:ext uri="{FF2B5EF4-FFF2-40B4-BE49-F238E27FC236}">
                  <a16:creationId xmlns:a16="http://schemas.microsoft.com/office/drawing/2014/main" id="{A57A6ACE-367F-48FC-F544-49D6F261DC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0800" y="4102261"/>
              <a:ext cx="1653988" cy="570845"/>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a:extLst>
                <a:ext uri="{FF2B5EF4-FFF2-40B4-BE49-F238E27FC236}">
                  <a16:creationId xmlns:a16="http://schemas.microsoft.com/office/drawing/2014/main" id="{843D525B-BE35-24E3-96DA-42C7FDB8B3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3150" y="4031790"/>
              <a:ext cx="699978" cy="699978"/>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矩形 1">
            <a:extLst>
              <a:ext uri="{FF2B5EF4-FFF2-40B4-BE49-F238E27FC236}">
                <a16:creationId xmlns:a16="http://schemas.microsoft.com/office/drawing/2014/main" id="{B3CF0F45-C2CE-8648-8251-3EDED56F7279}"/>
              </a:ext>
            </a:extLst>
          </p:cNvPr>
          <p:cNvSpPr/>
          <p:nvPr/>
        </p:nvSpPr>
        <p:spPr>
          <a:xfrm>
            <a:off x="443429" y="699258"/>
            <a:ext cx="2911791" cy="369332"/>
          </a:xfrm>
          <a:prstGeom prst="rect">
            <a:avLst/>
          </a:prstGeom>
        </p:spPr>
        <p:txBody>
          <a:bodyPr wrap="square">
            <a:spAutoFit/>
          </a:bodyPr>
          <a:lstStyle/>
          <a:p>
            <a:pPr marL="285750" indent="-28575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按计划进行</a:t>
            </a:r>
            <a:endParaRPr lang="en-US" altLang="zh-CN" b="1" dirty="0">
              <a:solidFill>
                <a:srgbClr val="002060"/>
              </a:solidFill>
              <a:latin typeface="微软雅黑" panose="020B0503020204020204" pitchFamily="34" charset="-122"/>
              <a:ea typeface="微软雅黑" panose="020B0503020204020204" pitchFamily="34" charset="-122"/>
            </a:endParaRPr>
          </a:p>
        </p:txBody>
      </p:sp>
      <p:grpSp>
        <p:nvGrpSpPr>
          <p:cNvPr id="9" name="组合 8">
            <a:extLst>
              <a:ext uri="{FF2B5EF4-FFF2-40B4-BE49-F238E27FC236}">
                <a16:creationId xmlns:a16="http://schemas.microsoft.com/office/drawing/2014/main" id="{B5C95DC8-8C51-CEEA-2570-103FA046E150}"/>
              </a:ext>
            </a:extLst>
          </p:cNvPr>
          <p:cNvGrpSpPr/>
          <p:nvPr/>
        </p:nvGrpSpPr>
        <p:grpSpPr>
          <a:xfrm>
            <a:off x="419954" y="1242664"/>
            <a:ext cx="8304092" cy="2658172"/>
            <a:chOff x="304331" y="1325999"/>
            <a:chExt cx="8304092" cy="2658172"/>
          </a:xfrm>
        </p:grpSpPr>
        <p:sp>
          <p:nvSpPr>
            <p:cNvPr id="10" name="右箭头 1">
              <a:extLst>
                <a:ext uri="{FF2B5EF4-FFF2-40B4-BE49-F238E27FC236}">
                  <a16:creationId xmlns:a16="http://schemas.microsoft.com/office/drawing/2014/main" id="{03F02CA9-99F3-69F3-F029-DFBE8D45EA93}"/>
                </a:ext>
              </a:extLst>
            </p:cNvPr>
            <p:cNvSpPr/>
            <p:nvPr/>
          </p:nvSpPr>
          <p:spPr>
            <a:xfrm>
              <a:off x="948160" y="3282515"/>
              <a:ext cx="7210552" cy="323369"/>
            </a:xfrm>
            <a:prstGeom prst="rightArrow">
              <a:avLst>
                <a:gd name="adj1" fmla="val 50000"/>
                <a:gd name="adj2" fmla="val 10453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îšľiďê">
              <a:extLst>
                <a:ext uri="{FF2B5EF4-FFF2-40B4-BE49-F238E27FC236}">
                  <a16:creationId xmlns:a16="http://schemas.microsoft.com/office/drawing/2014/main" id="{661EBAD5-5AC9-3281-33C7-0CDD8D0E2C15}"/>
                </a:ext>
              </a:extLst>
            </p:cNvPr>
            <p:cNvSpPr/>
            <p:nvPr/>
          </p:nvSpPr>
          <p:spPr>
            <a:xfrm>
              <a:off x="304331" y="1325999"/>
              <a:ext cx="8304092" cy="2658172"/>
            </a:xfrm>
            <a:prstGeom prst="rect">
              <a:avLst/>
            </a:prstGeom>
            <a:solidFill>
              <a:schemeClr val="tx1">
                <a:lumMod val="50000"/>
                <a:lumOff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50000"/>
                    <a:lumOff val="50000"/>
                  </a:schemeClr>
                </a:solidFill>
              </a:endParaRPr>
            </a:p>
          </p:txBody>
        </p:sp>
        <p:sp>
          <p:nvSpPr>
            <p:cNvPr id="17" name="íṣḻîďe">
              <a:extLst>
                <a:ext uri="{FF2B5EF4-FFF2-40B4-BE49-F238E27FC236}">
                  <a16:creationId xmlns:a16="http://schemas.microsoft.com/office/drawing/2014/main" id="{F783B8B1-E4D0-324A-BFB3-05EA6720EBD8}"/>
                </a:ext>
              </a:extLst>
            </p:cNvPr>
            <p:cNvSpPr txBox="1"/>
            <p:nvPr/>
          </p:nvSpPr>
          <p:spPr>
            <a:xfrm>
              <a:off x="942171" y="1747678"/>
              <a:ext cx="1459180" cy="1452324"/>
            </a:xfrm>
            <a:prstGeom prst="flowChartDocument">
              <a:avLst/>
            </a:prstGeom>
            <a:solidFill>
              <a:schemeClr val="bg1"/>
            </a:solidFill>
          </p:spPr>
          <p:txBody>
            <a:bodyPr wrap="square" rtlCol="0">
              <a:spAutoFit/>
            </a:bodyPr>
            <a:lstStyle/>
            <a:p>
              <a:pPr algn="just"/>
              <a:r>
                <a:rPr kumimoji="0" lang="zh-CN" altLang="en-US" sz="1400" b="1" i="0" u="none" strike="noStrike" kern="1200" cap="none" spc="0" normalizeH="0" baseline="0" noProof="0" dirty="0">
                  <a:ln>
                    <a:noFill/>
                  </a:ln>
                  <a:effectLst/>
                  <a:uLnTx/>
                  <a:uFillTx/>
                </a:rPr>
                <a:t>收集相关数据集，包括规范佩戴、不规范佩戴、遮挡类等多种类型数据集</a:t>
              </a:r>
              <a:endParaRPr kumimoji="0" lang="en-US" altLang="zh-CN" sz="1400" b="1" i="0" u="none" strike="noStrike" kern="1200" cap="none" spc="0" normalizeH="0" baseline="0" noProof="0" dirty="0">
                <a:ln>
                  <a:noFill/>
                </a:ln>
                <a:effectLst/>
                <a:uLnTx/>
                <a:uFillTx/>
              </a:endParaRPr>
            </a:p>
          </p:txBody>
        </p:sp>
        <p:sp>
          <p:nvSpPr>
            <p:cNvPr id="18" name="îšľíḑè">
              <a:extLst>
                <a:ext uri="{FF2B5EF4-FFF2-40B4-BE49-F238E27FC236}">
                  <a16:creationId xmlns:a16="http://schemas.microsoft.com/office/drawing/2014/main" id="{DD276EEA-ADDE-62F4-5824-18D36EEC3062}"/>
                </a:ext>
              </a:extLst>
            </p:cNvPr>
            <p:cNvSpPr>
              <a:spLocks noChangeAspect="1"/>
            </p:cNvSpPr>
            <p:nvPr/>
          </p:nvSpPr>
          <p:spPr>
            <a:xfrm>
              <a:off x="2609884" y="3264199"/>
              <a:ext cx="360000" cy="360000"/>
            </a:xfrm>
            <a:prstGeom prst="ellipse">
              <a:avLst/>
            </a:prstGeom>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b="1" dirty="0">
                  <a:solidFill>
                    <a:schemeClr val="tx1"/>
                  </a:solidFill>
                </a:rPr>
                <a:t>2</a:t>
              </a:r>
              <a:endParaRPr lang="zh-CN" altLang="en-US" b="1" dirty="0">
                <a:solidFill>
                  <a:schemeClr val="tx1"/>
                </a:solidFill>
              </a:endParaRPr>
            </a:p>
          </p:txBody>
        </p:sp>
        <p:sp>
          <p:nvSpPr>
            <p:cNvPr id="22" name="ïŝľïḑé">
              <a:extLst>
                <a:ext uri="{FF2B5EF4-FFF2-40B4-BE49-F238E27FC236}">
                  <a16:creationId xmlns:a16="http://schemas.microsoft.com/office/drawing/2014/main" id="{1C0A229A-3A2E-EDFD-2C4B-0AF9B80A4B09}"/>
                </a:ext>
              </a:extLst>
            </p:cNvPr>
            <p:cNvSpPr txBox="1"/>
            <p:nvPr/>
          </p:nvSpPr>
          <p:spPr>
            <a:xfrm>
              <a:off x="2779674" y="1742946"/>
              <a:ext cx="1459180" cy="1452324"/>
            </a:xfrm>
            <a:prstGeom prst="flowChartDocument">
              <a:avLst/>
            </a:prstGeom>
            <a:solidFill>
              <a:schemeClr val="bg1"/>
            </a:solidFill>
          </p:spPr>
          <p:txBody>
            <a:bodyPr wrap="square" rtlCol="0">
              <a:spAutoFit/>
            </a:bodyPr>
            <a:lstStyle/>
            <a:p>
              <a:pPr algn="just"/>
              <a:r>
                <a:rPr kumimoji="0" lang="zh-CN" altLang="en-US" sz="1400" b="1" i="0" u="none" strike="noStrike" kern="1200" cap="none" spc="0" normalizeH="0" baseline="0" noProof="0" dirty="0">
                  <a:ln>
                    <a:noFill/>
                  </a:ln>
                  <a:effectLst/>
                  <a:uLnTx/>
                  <a:uFillTx/>
                </a:rPr>
                <a:t>基于</a:t>
              </a:r>
              <a:r>
                <a:rPr kumimoji="0" lang="en-US" altLang="zh-CN" sz="1400" b="1" i="0" u="none" strike="noStrike" kern="1200" cap="none" spc="0" normalizeH="0" baseline="0" noProof="0" dirty="0">
                  <a:ln>
                    <a:noFill/>
                  </a:ln>
                  <a:effectLst/>
                  <a:uLnTx/>
                  <a:uFillTx/>
                </a:rPr>
                <a:t>Python</a:t>
              </a:r>
              <a:r>
                <a:rPr kumimoji="0" lang="zh-CN" altLang="en-US" sz="1400" b="1" i="0" u="none" strike="noStrike" kern="1200" cap="none" spc="0" normalizeH="0" baseline="0" noProof="0" dirty="0">
                  <a:ln>
                    <a:noFill/>
                  </a:ln>
                  <a:effectLst/>
                  <a:uLnTx/>
                  <a:uFillTx/>
                </a:rPr>
                <a:t>语言设计</a:t>
              </a:r>
              <a:r>
                <a:rPr kumimoji="0" lang="en-US" altLang="zh-CN" sz="1400" b="1" i="0" u="none" strike="noStrike" kern="1200" cap="none" spc="0" normalizeH="0" baseline="0" noProof="0" dirty="0">
                  <a:ln>
                    <a:noFill/>
                  </a:ln>
                  <a:effectLst/>
                  <a:uLnTx/>
                  <a:uFillTx/>
                </a:rPr>
                <a:t>YOLO</a:t>
              </a:r>
              <a:r>
                <a:rPr kumimoji="0" lang="zh-CN" altLang="en-US" sz="1400" b="1" i="0" u="none" strike="noStrike" kern="1200" cap="none" spc="0" normalizeH="0" baseline="0" noProof="0" dirty="0">
                  <a:ln>
                    <a:noFill/>
                  </a:ln>
                  <a:effectLst/>
                  <a:uLnTx/>
                  <a:uFillTx/>
                </a:rPr>
                <a:t>目标检测算法，完成口罩佩戴检测模型的搭建</a:t>
              </a:r>
              <a:endParaRPr kumimoji="0" lang="en-US" altLang="zh-CN" sz="1400" b="1" i="0" u="none" strike="noStrike" kern="1200" cap="none" spc="0" normalizeH="0" baseline="0" noProof="0" dirty="0">
                <a:ln>
                  <a:noFill/>
                </a:ln>
                <a:effectLst/>
                <a:uLnTx/>
                <a:uFillTx/>
              </a:endParaRPr>
            </a:p>
          </p:txBody>
        </p:sp>
        <p:sp>
          <p:nvSpPr>
            <p:cNvPr id="24" name="íŝlíďe">
              <a:extLst>
                <a:ext uri="{FF2B5EF4-FFF2-40B4-BE49-F238E27FC236}">
                  <a16:creationId xmlns:a16="http://schemas.microsoft.com/office/drawing/2014/main" id="{43138FAA-3270-71FA-A341-C7C08B474E83}"/>
                </a:ext>
              </a:extLst>
            </p:cNvPr>
            <p:cNvSpPr>
              <a:spLocks noChangeAspect="1"/>
            </p:cNvSpPr>
            <p:nvPr/>
          </p:nvSpPr>
          <p:spPr>
            <a:xfrm>
              <a:off x="4451609" y="3264199"/>
              <a:ext cx="360000" cy="360000"/>
            </a:xfrm>
            <a:prstGeom prst="ellipse">
              <a:avLst/>
            </a:prstGeom>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b="1" dirty="0">
                  <a:solidFill>
                    <a:schemeClr val="tx1"/>
                  </a:solidFill>
                </a:rPr>
                <a:t>3</a:t>
              </a:r>
              <a:endParaRPr lang="zh-CN" altLang="en-US" b="1" dirty="0">
                <a:solidFill>
                  <a:schemeClr val="tx1"/>
                </a:solidFill>
              </a:endParaRPr>
            </a:p>
          </p:txBody>
        </p:sp>
        <p:sp>
          <p:nvSpPr>
            <p:cNvPr id="25" name="íṥľîḓé">
              <a:extLst>
                <a:ext uri="{FF2B5EF4-FFF2-40B4-BE49-F238E27FC236}">
                  <a16:creationId xmlns:a16="http://schemas.microsoft.com/office/drawing/2014/main" id="{77DD9364-335D-98A1-4C2E-7B89D9EAE31F}"/>
                </a:ext>
              </a:extLst>
            </p:cNvPr>
            <p:cNvSpPr txBox="1"/>
            <p:nvPr/>
          </p:nvSpPr>
          <p:spPr>
            <a:xfrm>
              <a:off x="4617177" y="1742946"/>
              <a:ext cx="1459180" cy="1452324"/>
            </a:xfrm>
            <a:prstGeom prst="flowChartDocument">
              <a:avLst/>
            </a:prstGeom>
            <a:solidFill>
              <a:schemeClr val="bg1"/>
            </a:solidFill>
          </p:spPr>
          <p:txBody>
            <a:bodyPr wrap="square" rtlCol="0">
              <a:spAutoFit/>
            </a:bodyPr>
            <a:lstStyle/>
            <a:p>
              <a:pPr algn="just"/>
              <a:r>
                <a:rPr kumimoji="0" lang="zh-CN" altLang="en-US" sz="1400" b="1" i="0" u="none" strike="noStrike" kern="1200" cap="none" spc="0" normalizeH="0" baseline="0" noProof="0" dirty="0">
                  <a:ln>
                    <a:noFill/>
                  </a:ln>
                  <a:effectLst/>
                  <a:uLnTx/>
                  <a:uFillTx/>
                </a:rPr>
                <a:t>根据训练分类情况调整相关模型参数并进行优化来提高模型检测的速度和准确度</a:t>
              </a:r>
              <a:endParaRPr kumimoji="0" lang="en-US" altLang="zh-CN" sz="1400" b="1" i="0" u="none" strike="noStrike" kern="1200" cap="none" spc="0" normalizeH="0" baseline="0" noProof="0" dirty="0">
                <a:ln>
                  <a:noFill/>
                </a:ln>
                <a:effectLst/>
                <a:uLnTx/>
                <a:uFillTx/>
              </a:endParaRPr>
            </a:p>
          </p:txBody>
        </p:sp>
        <p:sp>
          <p:nvSpPr>
            <p:cNvPr id="26" name="ïsḷíḋé">
              <a:extLst>
                <a:ext uri="{FF2B5EF4-FFF2-40B4-BE49-F238E27FC236}">
                  <a16:creationId xmlns:a16="http://schemas.microsoft.com/office/drawing/2014/main" id="{8EF53998-2A3E-9042-BA76-B3A4A6052F08}"/>
                </a:ext>
              </a:extLst>
            </p:cNvPr>
            <p:cNvSpPr>
              <a:spLocks noChangeAspect="1"/>
            </p:cNvSpPr>
            <p:nvPr/>
          </p:nvSpPr>
          <p:spPr>
            <a:xfrm>
              <a:off x="6293334" y="3264199"/>
              <a:ext cx="360000" cy="360000"/>
            </a:xfrm>
            <a:prstGeom prst="ellipse">
              <a:avLst/>
            </a:prstGeom>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b="1" dirty="0">
                  <a:solidFill>
                    <a:schemeClr val="tx1"/>
                  </a:solidFill>
                </a:rPr>
                <a:t>4</a:t>
              </a:r>
              <a:endParaRPr lang="zh-CN" altLang="en-US" b="1" dirty="0">
                <a:solidFill>
                  <a:schemeClr val="tx1"/>
                </a:solidFill>
              </a:endParaRPr>
            </a:p>
          </p:txBody>
        </p:sp>
        <p:sp>
          <p:nvSpPr>
            <p:cNvPr id="27" name="íšḻíḍê">
              <a:extLst>
                <a:ext uri="{FF2B5EF4-FFF2-40B4-BE49-F238E27FC236}">
                  <a16:creationId xmlns:a16="http://schemas.microsoft.com/office/drawing/2014/main" id="{ACFEC40E-E39F-C12B-11F1-7B3C7233B82A}"/>
                </a:ext>
              </a:extLst>
            </p:cNvPr>
            <p:cNvSpPr txBox="1"/>
            <p:nvPr/>
          </p:nvSpPr>
          <p:spPr>
            <a:xfrm>
              <a:off x="6473334" y="1742946"/>
              <a:ext cx="1433246" cy="1452324"/>
            </a:xfrm>
            <a:prstGeom prst="flowChartDocument">
              <a:avLst/>
            </a:prstGeom>
            <a:solidFill>
              <a:schemeClr val="bg1"/>
            </a:solidFill>
          </p:spPr>
          <p:txBody>
            <a:bodyPr wrap="square" rtlCol="0">
              <a:spAutoFit/>
            </a:bodyPr>
            <a:lstStyle/>
            <a:p>
              <a:pPr algn="just"/>
              <a:r>
                <a:rPr kumimoji="0" lang="zh-CN" altLang="en-US" sz="1400" b="1" i="0" u="none" strike="noStrike" kern="1200" cap="none" spc="0" normalizeH="0" baseline="0" noProof="0" dirty="0">
                  <a:ln>
                    <a:noFill/>
                  </a:ln>
                  <a:effectLst/>
                  <a:uLnTx/>
                  <a:uFillTx/>
                </a:rPr>
                <a:t>实验验证检测模型分类</a:t>
              </a:r>
              <a:r>
                <a:rPr lang="zh-CN" altLang="en-US" sz="1400" b="1" dirty="0"/>
                <a:t>的</a:t>
              </a:r>
              <a:r>
                <a:rPr kumimoji="0" lang="zh-CN" altLang="en-US" sz="1400" b="1" i="0" u="none" strike="noStrike" kern="1200" cap="none" spc="0" normalizeH="0" baseline="0" noProof="0" dirty="0">
                  <a:ln>
                    <a:noFill/>
                  </a:ln>
                  <a:effectLst/>
                  <a:uLnTx/>
                  <a:uFillTx/>
                </a:rPr>
                <a:t>准确性，同时提高检测模型和门禁系统间的契合度</a:t>
              </a:r>
              <a:endParaRPr kumimoji="0" lang="en-US" altLang="zh-CN" sz="1400" b="1" i="0" u="none" strike="noStrike" kern="1200" cap="none" spc="0" normalizeH="0" baseline="0" noProof="0" dirty="0">
                <a:ln>
                  <a:noFill/>
                </a:ln>
                <a:effectLst/>
                <a:uLnTx/>
                <a:uFillTx/>
              </a:endParaRPr>
            </a:p>
          </p:txBody>
        </p:sp>
        <p:sp>
          <p:nvSpPr>
            <p:cNvPr id="28" name="íŝlíďê">
              <a:extLst>
                <a:ext uri="{FF2B5EF4-FFF2-40B4-BE49-F238E27FC236}">
                  <a16:creationId xmlns:a16="http://schemas.microsoft.com/office/drawing/2014/main" id="{DB5A6CD3-2F1D-8B8C-6033-5B97CCC7982F}"/>
                </a:ext>
              </a:extLst>
            </p:cNvPr>
            <p:cNvSpPr>
              <a:spLocks noChangeAspect="1"/>
            </p:cNvSpPr>
            <p:nvPr/>
          </p:nvSpPr>
          <p:spPr>
            <a:xfrm>
              <a:off x="768159" y="3264199"/>
              <a:ext cx="360000" cy="360000"/>
            </a:xfrm>
            <a:prstGeom prst="ellipse">
              <a:avLst/>
            </a:prstGeom>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b="1" dirty="0">
                  <a:solidFill>
                    <a:schemeClr val="tx1"/>
                  </a:solidFill>
                </a:rPr>
                <a:t>1</a:t>
              </a:r>
              <a:endParaRPr lang="zh-CN" altLang="en-US" b="1" dirty="0">
                <a:solidFill>
                  <a:schemeClr val="tx1"/>
                </a:solidFill>
              </a:endParaRPr>
            </a:p>
          </p:txBody>
        </p:sp>
      </p:grpSp>
    </p:spTree>
    <p:extLst>
      <p:ext uri="{BB962C8B-B14F-4D97-AF65-F5344CB8AC3E}">
        <p14:creationId xmlns:p14="http://schemas.microsoft.com/office/powerpoint/2010/main" val="1308433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p:cNvSpPr/>
          <p:nvPr/>
        </p:nvSpPr>
        <p:spPr>
          <a:xfrm>
            <a:off x="7609877" y="222395"/>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209320"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990610"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393161"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8749513"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495" y="197714"/>
            <a:ext cx="319956" cy="3199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4"/>
                </a:solidFill>
                <a:latin typeface="微软雅黑" panose="020B0503020204020204" pitchFamily="34" charset="-122"/>
                <a:ea typeface="微软雅黑" panose="020B0503020204020204" pitchFamily="34" charset="-122"/>
              </a:rPr>
              <a:t>2</a:t>
            </a:r>
            <a:endParaRPr lang="zh-CN" altLang="en-US" b="1" dirty="0">
              <a:solidFill>
                <a:schemeClr val="accent4"/>
              </a:solidFill>
              <a:latin typeface="微软雅黑" panose="020B0503020204020204" pitchFamily="34" charset="-122"/>
              <a:ea typeface="微软雅黑" panose="020B0503020204020204" pitchFamily="34" charset="-122"/>
            </a:endParaRPr>
          </a:p>
        </p:txBody>
      </p:sp>
      <p:sp>
        <p:nvSpPr>
          <p:cNvPr id="5" name="矩形 4"/>
          <p:cNvSpPr/>
          <p:nvPr/>
        </p:nvSpPr>
        <p:spPr>
          <a:xfrm>
            <a:off x="434528" y="173026"/>
            <a:ext cx="2911791" cy="369332"/>
          </a:xfrm>
          <a:prstGeom prst="rect">
            <a:avLst/>
          </a:prstGeom>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项目研究内容</a:t>
            </a:r>
            <a:endParaRPr lang="en-US" altLang="zh-CN" b="1"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2806269" y="181329"/>
            <a:ext cx="2221634"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Research Content</a:t>
            </a:r>
            <a:endParaRPr lang="zh-CN" altLang="en-US" dirty="0">
              <a:solidFill>
                <a:schemeClr val="bg1"/>
              </a:solidFill>
            </a:endParaRPr>
          </a:p>
        </p:txBody>
      </p:sp>
      <p:sp>
        <p:nvSpPr>
          <p:cNvPr id="7" name="矩形 6"/>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Picture 2">
            <a:extLst>
              <a:ext uri="{FF2B5EF4-FFF2-40B4-BE49-F238E27FC236}">
                <a16:creationId xmlns:a16="http://schemas.microsoft.com/office/drawing/2014/main" id="{5C343951-DA31-7F26-AC61-33C5D5C316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8712" y="4383000"/>
            <a:ext cx="916363" cy="31626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0564768C-F1C4-0820-03D9-942FD9AA7A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1247" y="4343957"/>
            <a:ext cx="387811" cy="387811"/>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a:extLst>
              <a:ext uri="{FF2B5EF4-FFF2-40B4-BE49-F238E27FC236}">
                <a16:creationId xmlns:a16="http://schemas.microsoft.com/office/drawing/2014/main" id="{9B48451D-4D36-6648-A256-39C2EEB54D0F}"/>
              </a:ext>
            </a:extLst>
          </p:cNvPr>
          <p:cNvSpPr/>
          <p:nvPr/>
        </p:nvSpPr>
        <p:spPr>
          <a:xfrm>
            <a:off x="443429" y="699258"/>
            <a:ext cx="2911791" cy="369332"/>
          </a:xfrm>
          <a:prstGeom prst="rect">
            <a:avLst/>
          </a:prstGeom>
        </p:spPr>
        <p:txBody>
          <a:bodyPr wrap="square">
            <a:spAutoFit/>
          </a:bodyPr>
          <a:lstStyle/>
          <a:p>
            <a:pPr marL="285750" indent="-28575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搭建</a:t>
            </a:r>
            <a:r>
              <a:rPr lang="en-US" altLang="zh-CN" b="1" dirty="0">
                <a:solidFill>
                  <a:srgbClr val="002060"/>
                </a:solidFill>
                <a:latin typeface="微软雅黑" panose="020B0503020204020204" pitchFamily="34" charset="-122"/>
                <a:ea typeface="微软雅黑" panose="020B0503020204020204" pitchFamily="34" charset="-122"/>
              </a:rPr>
              <a:t>YOLOv8</a:t>
            </a:r>
            <a:r>
              <a:rPr lang="zh-CN" altLang="en-US" b="1" dirty="0">
                <a:solidFill>
                  <a:srgbClr val="002060"/>
                </a:solidFill>
                <a:latin typeface="微软雅黑" panose="020B0503020204020204" pitchFamily="34" charset="-122"/>
                <a:ea typeface="微软雅黑" panose="020B0503020204020204" pitchFamily="34" charset="-122"/>
              </a:rPr>
              <a:t>模型</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57E13167-73DD-DBEB-9AF0-E38EAC522A0D}"/>
              </a:ext>
            </a:extLst>
          </p:cNvPr>
          <p:cNvSpPr txBox="1"/>
          <p:nvPr/>
        </p:nvSpPr>
        <p:spPr>
          <a:xfrm>
            <a:off x="443429" y="1173971"/>
            <a:ext cx="2489861" cy="369332"/>
          </a:xfrm>
          <a:prstGeom prst="rect">
            <a:avLst/>
          </a:prstGeom>
          <a:noFill/>
        </p:spPr>
        <p:txBody>
          <a:bodyPr wrap="square" rtlCol="0">
            <a:spAutoFit/>
          </a:bodyPr>
          <a:lstStyle/>
          <a:p>
            <a:r>
              <a:rPr lang="en-US" altLang="zh-CN" b="1" dirty="0">
                <a:solidFill>
                  <a:srgbClr val="002060"/>
                </a:solidFill>
                <a:latin typeface="微软雅黑" panose="020B0503020204020204" pitchFamily="34" charset="-122"/>
                <a:ea typeface="微软雅黑" panose="020B0503020204020204" pitchFamily="34" charset="-122"/>
              </a:rPr>
              <a:t>(1) </a:t>
            </a:r>
            <a:r>
              <a:rPr lang="en-US" altLang="zh-CN" sz="1600" b="1" dirty="0" err="1">
                <a:solidFill>
                  <a:srgbClr val="002060"/>
                </a:solidFill>
                <a:latin typeface="微软雅黑" panose="020B0503020204020204" pitchFamily="34" charset="-122"/>
                <a:ea typeface="微软雅黑" panose="020B0503020204020204" pitchFamily="34" charset="-122"/>
              </a:rPr>
              <a:t>miniconda</a:t>
            </a:r>
            <a:endParaRPr lang="en-US" altLang="zh-CN" sz="1600" b="1" dirty="0">
              <a:solidFill>
                <a:srgbClr val="002060"/>
              </a:solidFill>
              <a:latin typeface="微软雅黑" panose="020B0503020204020204" pitchFamily="34" charset="-122"/>
              <a:ea typeface="微软雅黑" panose="020B0503020204020204" pitchFamily="34" charset="-122"/>
            </a:endParaRPr>
          </a:p>
        </p:txBody>
      </p:sp>
      <p:sp>
        <p:nvSpPr>
          <p:cNvPr id="19" name="文本框 18">
            <a:extLst>
              <a:ext uri="{FF2B5EF4-FFF2-40B4-BE49-F238E27FC236}">
                <a16:creationId xmlns:a16="http://schemas.microsoft.com/office/drawing/2014/main" id="{82B234C3-0F1B-26E5-4B14-C3453C8E2A3E}"/>
              </a:ext>
            </a:extLst>
          </p:cNvPr>
          <p:cNvSpPr txBox="1"/>
          <p:nvPr/>
        </p:nvSpPr>
        <p:spPr>
          <a:xfrm>
            <a:off x="3385574" y="1171081"/>
            <a:ext cx="2498762" cy="369332"/>
          </a:xfrm>
          <a:prstGeom prst="rect">
            <a:avLst/>
          </a:prstGeom>
          <a:noFill/>
        </p:spPr>
        <p:txBody>
          <a:bodyPr wrap="square" rtlCol="0">
            <a:spAutoFit/>
          </a:bodyPr>
          <a:lstStyle/>
          <a:p>
            <a:r>
              <a:rPr lang="en-US" altLang="zh-CN" b="1" dirty="0">
                <a:solidFill>
                  <a:srgbClr val="002060"/>
                </a:solidFill>
                <a:latin typeface="微软雅黑" panose="020B0503020204020204" pitchFamily="34" charset="-122"/>
                <a:ea typeface="微软雅黑" panose="020B0503020204020204" pitchFamily="34" charset="-122"/>
              </a:rPr>
              <a:t>(2) </a:t>
            </a:r>
            <a:r>
              <a:rPr lang="en-US" altLang="zh-CN" sz="1600" b="1" dirty="0" err="1">
                <a:solidFill>
                  <a:srgbClr val="002060"/>
                </a:solidFill>
                <a:latin typeface="微软雅黑" panose="020B0503020204020204" pitchFamily="34" charset="-122"/>
                <a:ea typeface="微软雅黑" panose="020B0503020204020204" pitchFamily="34" charset="-122"/>
              </a:rPr>
              <a:t>PyTorch</a:t>
            </a:r>
            <a:endParaRPr lang="en-US" altLang="zh-CN" sz="1600" b="1" dirty="0">
              <a:solidFill>
                <a:srgbClr val="002060"/>
              </a:solidFill>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82E44AAF-DE8C-2CEA-86E8-C3A578B6253D}"/>
              </a:ext>
            </a:extLst>
          </p:cNvPr>
          <p:cNvSpPr txBox="1"/>
          <p:nvPr/>
        </p:nvSpPr>
        <p:spPr>
          <a:xfrm>
            <a:off x="6336620" y="1175205"/>
            <a:ext cx="2532790" cy="369332"/>
          </a:xfrm>
          <a:prstGeom prst="rect">
            <a:avLst/>
          </a:prstGeom>
          <a:noFill/>
        </p:spPr>
        <p:txBody>
          <a:bodyPr wrap="square" rtlCol="0">
            <a:spAutoFit/>
          </a:bodyPr>
          <a:lstStyle/>
          <a:p>
            <a:r>
              <a:rPr lang="en-US" altLang="zh-CN" b="1" dirty="0">
                <a:solidFill>
                  <a:srgbClr val="002060"/>
                </a:solidFill>
                <a:latin typeface="微软雅黑" panose="020B0503020204020204" pitchFamily="34" charset="-122"/>
                <a:ea typeface="微软雅黑" panose="020B0503020204020204" pitchFamily="34" charset="-122"/>
              </a:rPr>
              <a:t>(3) </a:t>
            </a:r>
            <a:r>
              <a:rPr lang="en-US" altLang="zh-CN" sz="1600" b="1" dirty="0" err="1">
                <a:solidFill>
                  <a:srgbClr val="002060"/>
                </a:solidFill>
                <a:latin typeface="微软雅黑" panose="020B0503020204020204" pitchFamily="34" charset="-122"/>
                <a:ea typeface="微软雅黑" panose="020B0503020204020204" pitchFamily="34" charset="-122"/>
              </a:rPr>
              <a:t>Ultralytics</a:t>
            </a:r>
            <a:endParaRPr lang="en-US" altLang="zh-CN" sz="1600" b="1" dirty="0">
              <a:solidFill>
                <a:srgbClr val="002060"/>
              </a:solidFill>
              <a:latin typeface="微软雅黑" panose="020B0503020204020204" pitchFamily="34" charset="-122"/>
              <a:ea typeface="微软雅黑" panose="020B0503020204020204" pitchFamily="34" charset="-122"/>
            </a:endParaRPr>
          </a:p>
        </p:txBody>
      </p:sp>
      <p:sp>
        <p:nvSpPr>
          <p:cNvPr id="21" name="文本框 20">
            <a:extLst>
              <a:ext uri="{FF2B5EF4-FFF2-40B4-BE49-F238E27FC236}">
                <a16:creationId xmlns:a16="http://schemas.microsoft.com/office/drawing/2014/main" id="{45C402D2-43EB-2EF8-0AB3-FC6851592ED4}"/>
              </a:ext>
            </a:extLst>
          </p:cNvPr>
          <p:cNvSpPr txBox="1"/>
          <p:nvPr/>
        </p:nvSpPr>
        <p:spPr>
          <a:xfrm>
            <a:off x="434527" y="1645678"/>
            <a:ext cx="2498763" cy="3003515"/>
          </a:xfrm>
          <a:prstGeom prst="rect">
            <a:avLst/>
          </a:prstGeom>
          <a:noFill/>
        </p:spPr>
        <p:txBody>
          <a:bodyPr wrap="square" rtlCol="0">
            <a:spAutoFit/>
          </a:bodyPr>
          <a:lstStyle/>
          <a:p>
            <a:pPr algn="just">
              <a:lnSpc>
                <a:spcPct val="150000"/>
              </a:lnSpc>
            </a:pPr>
            <a:r>
              <a:rPr lang="en-US" altLang="zh-CN" sz="1600" dirty="0">
                <a:latin typeface="微软雅黑" panose="020B0503020204020204" pitchFamily="34" charset="-122"/>
                <a:ea typeface="微软雅黑" panose="020B0503020204020204" pitchFamily="34" charset="-122"/>
              </a:rPr>
              <a:t>YOLOv8</a:t>
            </a:r>
            <a:r>
              <a:rPr lang="zh-CN" altLang="en-US" sz="1600" dirty="0">
                <a:latin typeface="微软雅黑" panose="020B0503020204020204" pitchFamily="34" charset="-122"/>
                <a:ea typeface="微软雅黑" panose="020B0503020204020204" pitchFamily="34" charset="-122"/>
              </a:rPr>
              <a:t>是由</a:t>
            </a:r>
            <a:r>
              <a:rPr lang="en-US" altLang="zh-CN" sz="1600" dirty="0">
                <a:latin typeface="微软雅黑" panose="020B0503020204020204" pitchFamily="34" charset="-122"/>
                <a:ea typeface="微软雅黑" panose="020B0503020204020204" pitchFamily="34" charset="-122"/>
              </a:rPr>
              <a:t>python</a:t>
            </a:r>
            <a:r>
              <a:rPr lang="zh-CN" altLang="en-US" sz="1600" dirty="0">
                <a:latin typeface="微软雅黑" panose="020B0503020204020204" pitchFamily="34" charset="-122"/>
                <a:ea typeface="微软雅黑" panose="020B0503020204020204" pitchFamily="34" charset="-122"/>
              </a:rPr>
              <a:t>语言实现的，我们使用</a:t>
            </a:r>
            <a:r>
              <a:rPr lang="en-US" altLang="zh-CN" sz="1600" dirty="0" err="1">
                <a:latin typeface="微软雅黑" panose="020B0503020204020204" pitchFamily="34" charset="-122"/>
                <a:ea typeface="微软雅黑" panose="020B0503020204020204" pitchFamily="34" charset="-122"/>
              </a:rPr>
              <a:t>miniconda</a:t>
            </a:r>
            <a:r>
              <a:rPr lang="zh-CN" altLang="zh-CN" sz="1600" dirty="0">
                <a:effectLst/>
                <a:latin typeface="微软雅黑" panose="020B0503020204020204" pitchFamily="34" charset="-122"/>
                <a:ea typeface="微软雅黑" panose="020B0503020204020204" pitchFamily="34" charset="-122"/>
                <a:cs typeface="宋体" panose="02010600030101010101" pitchFamily="2" charset="-122"/>
              </a:rPr>
              <a:t>的</a:t>
            </a:r>
            <a:r>
              <a:rPr lang="en-US" altLang="zh-CN" sz="1600" dirty="0">
                <a:effectLst/>
                <a:latin typeface="微软雅黑" panose="020B0503020204020204" pitchFamily="34" charset="-122"/>
                <a:ea typeface="微软雅黑" panose="020B0503020204020204" pitchFamily="34" charset="-122"/>
                <a:cs typeface="宋体" panose="02010600030101010101" pitchFamily="2" charset="-122"/>
              </a:rPr>
              <a:t>python</a:t>
            </a:r>
            <a:r>
              <a:rPr lang="zh-CN" altLang="zh-CN" sz="1600" dirty="0">
                <a:effectLst/>
                <a:latin typeface="微软雅黑" panose="020B0503020204020204" pitchFamily="34" charset="-122"/>
                <a:ea typeface="微软雅黑" panose="020B0503020204020204" pitchFamily="34" charset="-122"/>
                <a:cs typeface="宋体" panose="02010600030101010101" pitchFamily="2" charset="-122"/>
              </a:rPr>
              <a:t>环境管理工具配置前置环境</a:t>
            </a:r>
            <a:r>
              <a:rPr lang="zh-CN" altLang="en-US" sz="1600" dirty="0">
                <a:effectLst/>
                <a:latin typeface="微软雅黑" panose="020B0503020204020204" pitchFamily="34" charset="-122"/>
                <a:ea typeface="微软雅黑" panose="020B0503020204020204" pitchFamily="34" charset="-122"/>
                <a:cs typeface="宋体" panose="02010600030101010101" pitchFamily="2" charset="-122"/>
              </a:rPr>
              <a:t>，</a:t>
            </a:r>
            <a:r>
              <a:rPr lang="zh-CN" altLang="zh-CN" sz="1600" dirty="0">
                <a:effectLst/>
                <a:latin typeface="微软雅黑" panose="020B0503020204020204" pitchFamily="34" charset="-122"/>
                <a:ea typeface="微软雅黑" panose="020B0503020204020204" pitchFamily="34" charset="-122"/>
                <a:cs typeface="宋体" panose="02010600030101010101" pitchFamily="2" charset="-122"/>
              </a:rPr>
              <a:t>以便我们可以使用</a:t>
            </a:r>
            <a:r>
              <a:rPr lang="en-US" altLang="zh-CN" sz="1600" dirty="0" err="1">
                <a:effectLst/>
                <a:latin typeface="微软雅黑" panose="020B0503020204020204" pitchFamily="34" charset="-122"/>
                <a:ea typeface="微软雅黑" panose="020B0503020204020204" pitchFamily="34" charset="-122"/>
                <a:cs typeface="宋体" panose="02010600030101010101" pitchFamily="2" charset="-122"/>
              </a:rPr>
              <a:t>conda</a:t>
            </a:r>
            <a:r>
              <a:rPr lang="zh-CN" altLang="zh-CN" sz="1600" dirty="0">
                <a:effectLst/>
                <a:latin typeface="微软雅黑" panose="020B0503020204020204" pitchFamily="34" charset="-122"/>
                <a:ea typeface="微软雅黑" panose="020B0503020204020204" pitchFamily="34" charset="-122"/>
                <a:cs typeface="宋体" panose="02010600030101010101" pitchFamily="2" charset="-122"/>
              </a:rPr>
              <a:t>命令在</a:t>
            </a:r>
            <a:r>
              <a:rPr lang="en-US" altLang="zh-CN" sz="1600" dirty="0" err="1">
                <a:effectLst/>
                <a:latin typeface="微软雅黑" panose="020B0503020204020204" pitchFamily="34" charset="-122"/>
                <a:ea typeface="微软雅黑" panose="020B0503020204020204" pitchFamily="34" charset="-122"/>
                <a:cs typeface="宋体" panose="02010600030101010101" pitchFamily="2" charset="-122"/>
              </a:rPr>
              <a:t>cmd</a:t>
            </a:r>
            <a:r>
              <a:rPr lang="zh-CN" altLang="zh-CN" sz="1600" dirty="0">
                <a:effectLst/>
                <a:latin typeface="微软雅黑" panose="020B0503020204020204" pitchFamily="34" charset="-122"/>
                <a:ea typeface="微软雅黑" panose="020B0503020204020204" pitchFamily="34" charset="-122"/>
                <a:cs typeface="宋体" panose="02010600030101010101" pitchFamily="2" charset="-122"/>
              </a:rPr>
              <a:t>中安装其他有关</a:t>
            </a:r>
            <a:r>
              <a:rPr lang="en-US" altLang="zh-CN" sz="1600" dirty="0">
                <a:effectLst/>
                <a:latin typeface="微软雅黑" panose="020B0503020204020204" pitchFamily="34" charset="-122"/>
                <a:ea typeface="微软雅黑" panose="020B0503020204020204" pitchFamily="34" charset="-122"/>
                <a:cs typeface="宋体" panose="02010600030101010101" pitchFamily="2" charset="-122"/>
              </a:rPr>
              <a:t>python</a:t>
            </a:r>
            <a:r>
              <a:rPr lang="zh-CN" altLang="zh-CN" sz="1600" dirty="0">
                <a:effectLst/>
                <a:latin typeface="微软雅黑" panose="020B0503020204020204" pitchFamily="34" charset="-122"/>
                <a:ea typeface="微软雅黑" panose="020B0503020204020204" pitchFamily="34" charset="-122"/>
                <a:cs typeface="宋体" panose="02010600030101010101" pitchFamily="2" charset="-122"/>
              </a:rPr>
              <a:t>和</a:t>
            </a:r>
            <a:r>
              <a:rPr lang="en-US" altLang="zh-CN" sz="1600" dirty="0">
                <a:effectLst/>
                <a:latin typeface="微软雅黑" panose="020B0503020204020204" pitchFamily="34" charset="-122"/>
                <a:ea typeface="微软雅黑" panose="020B0503020204020204" pitchFamily="34" charset="-122"/>
                <a:cs typeface="宋体" panose="02010600030101010101" pitchFamily="2" charset="-122"/>
              </a:rPr>
              <a:t>YOLOv8</a:t>
            </a:r>
            <a:r>
              <a:rPr lang="zh-CN" altLang="zh-CN" sz="1600" dirty="0">
                <a:effectLst/>
                <a:latin typeface="微软雅黑" panose="020B0503020204020204" pitchFamily="34" charset="-122"/>
                <a:ea typeface="微软雅黑" panose="020B0503020204020204" pitchFamily="34" charset="-122"/>
                <a:cs typeface="宋体" panose="02010600030101010101" pitchFamily="2" charset="-122"/>
              </a:rPr>
              <a:t>相关的软件工具包并创建环境。</a:t>
            </a:r>
            <a:endParaRPr lang="zh-CN" altLang="en-US" sz="1600" dirty="0">
              <a:latin typeface="微软雅黑" panose="020B0503020204020204" pitchFamily="34" charset="-122"/>
              <a:ea typeface="微软雅黑" panose="020B0503020204020204" pitchFamily="34" charset="-122"/>
            </a:endParaRPr>
          </a:p>
        </p:txBody>
      </p:sp>
      <p:sp>
        <p:nvSpPr>
          <p:cNvPr id="22" name="文本框 21">
            <a:extLst>
              <a:ext uri="{FF2B5EF4-FFF2-40B4-BE49-F238E27FC236}">
                <a16:creationId xmlns:a16="http://schemas.microsoft.com/office/drawing/2014/main" id="{5D48F147-14A9-8287-DEA6-60E4CCD510C5}"/>
              </a:ext>
            </a:extLst>
          </p:cNvPr>
          <p:cNvSpPr txBox="1"/>
          <p:nvPr/>
        </p:nvSpPr>
        <p:spPr>
          <a:xfrm>
            <a:off x="3385573" y="1645677"/>
            <a:ext cx="2498763" cy="3003515"/>
          </a:xfrm>
          <a:prstGeom prst="rect">
            <a:avLst/>
          </a:prstGeom>
          <a:noFill/>
        </p:spPr>
        <p:txBody>
          <a:bodyPr wrap="square" rtlCol="0">
            <a:spAutoFit/>
          </a:bodyPr>
          <a:lstStyle/>
          <a:p>
            <a:pPr algn="just">
              <a:lnSpc>
                <a:spcPct val="150000"/>
              </a:lnSpc>
            </a:pPr>
            <a:r>
              <a:rPr lang="en-US" altLang="zh-CN" sz="1600" dirty="0" err="1">
                <a:latin typeface="微软雅黑" panose="020B0503020204020204" pitchFamily="34" charset="-122"/>
                <a:ea typeface="微软雅黑" panose="020B0503020204020204" pitchFamily="34" charset="-122"/>
              </a:rPr>
              <a:t>PyTorch</a:t>
            </a:r>
            <a:r>
              <a:rPr lang="zh-CN" altLang="en-US" sz="1600" dirty="0">
                <a:latin typeface="微软雅黑" panose="020B0503020204020204" pitchFamily="34" charset="-122"/>
                <a:ea typeface="微软雅黑" panose="020B0503020204020204" pitchFamily="34" charset="-122"/>
              </a:rPr>
              <a:t>软件是一种用于构建深度学习模型的功能完备框架，是一种通常用于图像识别和语言处理等应用程序的机器学习，并且对于大多数机器学习开发新手而言，学习和使用起来相对简单。</a:t>
            </a:r>
          </a:p>
        </p:txBody>
      </p:sp>
      <p:sp>
        <p:nvSpPr>
          <p:cNvPr id="23" name="文本框 22">
            <a:extLst>
              <a:ext uri="{FF2B5EF4-FFF2-40B4-BE49-F238E27FC236}">
                <a16:creationId xmlns:a16="http://schemas.microsoft.com/office/drawing/2014/main" id="{A87BE895-5E14-FAC4-E247-58DE5F5CDFE2}"/>
              </a:ext>
            </a:extLst>
          </p:cNvPr>
          <p:cNvSpPr txBox="1"/>
          <p:nvPr/>
        </p:nvSpPr>
        <p:spPr>
          <a:xfrm>
            <a:off x="6336620" y="1645677"/>
            <a:ext cx="2546514" cy="2634183"/>
          </a:xfrm>
          <a:prstGeom prst="rect">
            <a:avLst/>
          </a:prstGeom>
          <a:noFill/>
        </p:spPr>
        <p:txBody>
          <a:bodyPr wrap="square" rtlCol="0">
            <a:spAutoFit/>
          </a:bodyPr>
          <a:lstStyle/>
          <a:p>
            <a:pPr algn="just">
              <a:lnSpc>
                <a:spcPct val="150000"/>
              </a:lnSpc>
            </a:pPr>
            <a:r>
              <a:rPr lang="en-US" altLang="zh-CN" sz="1600" dirty="0">
                <a:latin typeface="微软雅黑" panose="020B0503020204020204" pitchFamily="34" charset="-122"/>
                <a:ea typeface="微软雅黑" panose="020B0503020204020204" pitchFamily="34" charset="-122"/>
              </a:rPr>
              <a:t>YOLOv8</a:t>
            </a:r>
            <a:r>
              <a:rPr lang="zh-CN" altLang="en-US" sz="1600" dirty="0">
                <a:latin typeface="微软雅黑" panose="020B0503020204020204" pitchFamily="34" charset="-122"/>
                <a:ea typeface="微软雅黑" panose="020B0503020204020204" pitchFamily="34" charset="-122"/>
              </a:rPr>
              <a:t>是来自</a:t>
            </a:r>
            <a:r>
              <a:rPr lang="en-US" altLang="zh-CN" sz="1600" dirty="0" err="1">
                <a:latin typeface="微软雅黑" panose="020B0503020204020204" pitchFamily="34" charset="-122"/>
                <a:ea typeface="微软雅黑" panose="020B0503020204020204" pitchFamily="34" charset="-122"/>
              </a:rPr>
              <a:t>Ultralytics</a:t>
            </a:r>
            <a:r>
              <a:rPr lang="zh-CN" altLang="en-US" sz="1600" dirty="0">
                <a:latin typeface="微软雅黑" panose="020B0503020204020204" pitchFamily="34" charset="-122"/>
                <a:ea typeface="微软雅黑" panose="020B0503020204020204" pitchFamily="34" charset="-122"/>
              </a:rPr>
              <a:t>的最新的基于</a:t>
            </a:r>
            <a:r>
              <a:rPr lang="en-US" altLang="zh-CN" sz="1600" dirty="0">
                <a:latin typeface="微软雅黑" panose="020B0503020204020204" pitchFamily="34" charset="-122"/>
                <a:ea typeface="微软雅黑" panose="020B0503020204020204" pitchFamily="34" charset="-122"/>
              </a:rPr>
              <a:t>YOLO</a:t>
            </a:r>
            <a:r>
              <a:rPr lang="zh-CN" altLang="en-US" sz="1600" dirty="0">
                <a:latin typeface="微软雅黑" panose="020B0503020204020204" pitchFamily="34" charset="-122"/>
                <a:ea typeface="微软雅黑" panose="020B0503020204020204" pitchFamily="34" charset="-122"/>
              </a:rPr>
              <a:t>的对象检测模型系列，提供最先进的性能，因此可以直接在官网上下载或者直接使用</a:t>
            </a:r>
            <a:r>
              <a:rPr lang="en-US" altLang="zh-CN" sz="1600" dirty="0">
                <a:latin typeface="微软雅黑" panose="020B0503020204020204" pitchFamily="34" charset="-122"/>
                <a:ea typeface="微软雅黑" panose="020B0503020204020204" pitchFamily="34" charset="-122"/>
              </a:rPr>
              <a:t>pip</a:t>
            </a:r>
            <a:r>
              <a:rPr lang="zh-CN" altLang="en-US" sz="1600" dirty="0">
                <a:latin typeface="微软雅黑" panose="020B0503020204020204" pitchFamily="34" charset="-122"/>
                <a:ea typeface="微软雅黑" panose="020B0503020204020204" pitchFamily="34" charset="-122"/>
              </a:rPr>
              <a:t>命令安装，两种方法并无差别。</a:t>
            </a:r>
          </a:p>
        </p:txBody>
      </p:sp>
      <p:cxnSp>
        <p:nvCxnSpPr>
          <p:cNvPr id="31" name="直接连接符 30">
            <a:extLst>
              <a:ext uri="{FF2B5EF4-FFF2-40B4-BE49-F238E27FC236}">
                <a16:creationId xmlns:a16="http://schemas.microsoft.com/office/drawing/2014/main" id="{2729F48D-7178-1BB4-785C-9249C59C155F}"/>
              </a:ext>
            </a:extLst>
          </p:cNvPr>
          <p:cNvCxnSpPr>
            <a:cxnSpLocks/>
          </p:cNvCxnSpPr>
          <p:nvPr/>
        </p:nvCxnSpPr>
        <p:spPr>
          <a:xfrm>
            <a:off x="3182112" y="1146697"/>
            <a:ext cx="0" cy="3478111"/>
          </a:xfrm>
          <a:prstGeom prst="line">
            <a:avLst/>
          </a:prstGeom>
          <a:effectLst/>
        </p:spPr>
        <p:style>
          <a:lnRef idx="3">
            <a:schemeClr val="accent6"/>
          </a:lnRef>
          <a:fillRef idx="0">
            <a:schemeClr val="accent6"/>
          </a:fillRef>
          <a:effectRef idx="2">
            <a:schemeClr val="accent6"/>
          </a:effectRef>
          <a:fontRef idx="minor">
            <a:schemeClr val="tx1"/>
          </a:fontRef>
        </p:style>
      </p:cxnSp>
      <p:cxnSp>
        <p:nvCxnSpPr>
          <p:cNvPr id="37" name="直接连接符 36">
            <a:extLst>
              <a:ext uri="{FF2B5EF4-FFF2-40B4-BE49-F238E27FC236}">
                <a16:creationId xmlns:a16="http://schemas.microsoft.com/office/drawing/2014/main" id="{26827053-B7F6-EB2F-5805-385E8861256A}"/>
              </a:ext>
            </a:extLst>
          </p:cNvPr>
          <p:cNvCxnSpPr>
            <a:cxnSpLocks/>
          </p:cNvCxnSpPr>
          <p:nvPr/>
        </p:nvCxnSpPr>
        <p:spPr>
          <a:xfrm>
            <a:off x="6096000" y="1146697"/>
            <a:ext cx="0" cy="3478111"/>
          </a:xfrm>
          <a:prstGeom prst="line">
            <a:avLst/>
          </a:prstGeom>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0010055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p:cNvSpPr/>
          <p:nvPr/>
        </p:nvSpPr>
        <p:spPr>
          <a:xfrm>
            <a:off x="7609877" y="222395"/>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209320"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990610"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393161"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8749513"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495" y="197714"/>
            <a:ext cx="319956" cy="3199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4"/>
                </a:solidFill>
                <a:latin typeface="微软雅黑" panose="020B0503020204020204" pitchFamily="34" charset="-122"/>
                <a:ea typeface="微软雅黑" panose="020B0503020204020204" pitchFamily="34" charset="-122"/>
              </a:rPr>
              <a:t>2</a:t>
            </a:r>
            <a:endParaRPr lang="zh-CN" altLang="en-US" b="1" dirty="0">
              <a:solidFill>
                <a:schemeClr val="accent4"/>
              </a:solidFill>
              <a:latin typeface="微软雅黑" panose="020B0503020204020204" pitchFamily="34" charset="-122"/>
              <a:ea typeface="微软雅黑" panose="020B0503020204020204" pitchFamily="34" charset="-122"/>
            </a:endParaRPr>
          </a:p>
        </p:txBody>
      </p:sp>
      <p:sp>
        <p:nvSpPr>
          <p:cNvPr id="5" name="矩形 4"/>
          <p:cNvSpPr/>
          <p:nvPr/>
        </p:nvSpPr>
        <p:spPr>
          <a:xfrm>
            <a:off x="434528" y="173026"/>
            <a:ext cx="2911791" cy="369332"/>
          </a:xfrm>
          <a:prstGeom prst="rect">
            <a:avLst/>
          </a:prstGeom>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项目研究内容</a:t>
            </a:r>
            <a:endParaRPr lang="en-US" altLang="zh-CN" b="1"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2806269" y="181329"/>
            <a:ext cx="2221634"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Research Content</a:t>
            </a:r>
            <a:endParaRPr lang="zh-CN" altLang="en-US" dirty="0">
              <a:solidFill>
                <a:schemeClr val="bg1"/>
              </a:solidFill>
            </a:endParaRPr>
          </a:p>
        </p:txBody>
      </p:sp>
      <p:sp>
        <p:nvSpPr>
          <p:cNvPr id="7" name="矩形 6"/>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Picture 2">
            <a:extLst>
              <a:ext uri="{FF2B5EF4-FFF2-40B4-BE49-F238E27FC236}">
                <a16:creationId xmlns:a16="http://schemas.microsoft.com/office/drawing/2014/main" id="{5C343951-DA31-7F26-AC61-33C5D5C316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8712" y="4383000"/>
            <a:ext cx="916363" cy="31626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0564768C-F1C4-0820-03D9-942FD9AA7A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1247" y="4343957"/>
            <a:ext cx="387811" cy="387811"/>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a:extLst>
              <a:ext uri="{FF2B5EF4-FFF2-40B4-BE49-F238E27FC236}">
                <a16:creationId xmlns:a16="http://schemas.microsoft.com/office/drawing/2014/main" id="{9B48451D-4D36-6648-A256-39C2EEB54D0F}"/>
              </a:ext>
            </a:extLst>
          </p:cNvPr>
          <p:cNvSpPr/>
          <p:nvPr/>
        </p:nvSpPr>
        <p:spPr>
          <a:xfrm>
            <a:off x="443429" y="699258"/>
            <a:ext cx="2911791" cy="369332"/>
          </a:xfrm>
          <a:prstGeom prst="rect">
            <a:avLst/>
          </a:prstGeom>
        </p:spPr>
        <p:txBody>
          <a:bodyPr wrap="square">
            <a:spAutoFit/>
          </a:bodyPr>
          <a:lstStyle/>
          <a:p>
            <a:pPr marL="285750" indent="-28575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搭建</a:t>
            </a:r>
            <a:r>
              <a:rPr lang="en-US" altLang="zh-CN" b="1" dirty="0">
                <a:solidFill>
                  <a:srgbClr val="002060"/>
                </a:solidFill>
                <a:latin typeface="微软雅黑" panose="020B0503020204020204" pitchFamily="34" charset="-122"/>
                <a:ea typeface="微软雅黑" panose="020B0503020204020204" pitchFamily="34" charset="-122"/>
              </a:rPr>
              <a:t>YOLOv8</a:t>
            </a:r>
            <a:r>
              <a:rPr lang="zh-CN" altLang="en-US" b="1" dirty="0">
                <a:solidFill>
                  <a:srgbClr val="002060"/>
                </a:solidFill>
                <a:latin typeface="微软雅黑" panose="020B0503020204020204" pitchFamily="34" charset="-122"/>
                <a:ea typeface="微软雅黑" panose="020B0503020204020204" pitchFamily="34" charset="-122"/>
              </a:rPr>
              <a:t>模型</a:t>
            </a:r>
            <a:endParaRPr lang="en-US" altLang="zh-CN" b="1" dirty="0">
              <a:solidFill>
                <a:srgbClr val="002060"/>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63749967-CD2D-6B20-90F7-9A55BE1CEA13}"/>
              </a:ext>
            </a:extLst>
          </p:cNvPr>
          <p:cNvPicPr>
            <a:picLocks noChangeAspect="1"/>
          </p:cNvPicPr>
          <p:nvPr/>
        </p:nvPicPr>
        <p:blipFill>
          <a:blip r:embed="rId5"/>
          <a:stretch>
            <a:fillRect/>
          </a:stretch>
        </p:blipFill>
        <p:spPr>
          <a:xfrm>
            <a:off x="1492406" y="1130732"/>
            <a:ext cx="6159188" cy="3313510"/>
          </a:xfrm>
          <a:prstGeom prst="rect">
            <a:avLst/>
          </a:prstGeom>
        </p:spPr>
      </p:pic>
      <p:sp>
        <p:nvSpPr>
          <p:cNvPr id="18" name="文本框 17">
            <a:extLst>
              <a:ext uri="{FF2B5EF4-FFF2-40B4-BE49-F238E27FC236}">
                <a16:creationId xmlns:a16="http://schemas.microsoft.com/office/drawing/2014/main" id="{841BE040-AB67-5036-33EB-F0EE2C71EDB4}"/>
              </a:ext>
            </a:extLst>
          </p:cNvPr>
          <p:cNvSpPr txBox="1"/>
          <p:nvPr/>
        </p:nvSpPr>
        <p:spPr>
          <a:xfrm>
            <a:off x="1492407" y="4405717"/>
            <a:ext cx="6159186" cy="326051"/>
          </a:xfrm>
          <a:prstGeom prst="rect">
            <a:avLst/>
          </a:prstGeom>
          <a:noFill/>
        </p:spPr>
        <p:txBody>
          <a:bodyPr wrap="square" rtlCol="0">
            <a:spAutoFit/>
          </a:bodyPr>
          <a:lstStyle/>
          <a:p>
            <a:pPr algn="ctr">
              <a:lnSpc>
                <a:spcPct val="150000"/>
              </a:lnSpc>
            </a:pPr>
            <a:r>
              <a:rPr lang="zh-CN" altLang="en-US" sz="1200" dirty="0">
                <a:latin typeface="楷体" panose="02010609060101010101" pitchFamily="49" charset="-122"/>
                <a:ea typeface="楷体" panose="02010609060101010101" pitchFamily="49" charset="-122"/>
              </a:rPr>
              <a:t>图 测试检测图片</a:t>
            </a:r>
          </a:p>
        </p:txBody>
      </p:sp>
    </p:spTree>
    <p:extLst>
      <p:ext uri="{BB962C8B-B14F-4D97-AF65-F5344CB8AC3E}">
        <p14:creationId xmlns:p14="http://schemas.microsoft.com/office/powerpoint/2010/main" val="7855954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p:cNvSpPr/>
          <p:nvPr/>
        </p:nvSpPr>
        <p:spPr>
          <a:xfrm>
            <a:off x="7609877" y="222395"/>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209320"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990610"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393161"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8749513"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495" y="197714"/>
            <a:ext cx="319956" cy="3199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4"/>
                </a:solidFill>
                <a:latin typeface="微软雅黑" panose="020B0503020204020204" pitchFamily="34" charset="-122"/>
                <a:ea typeface="微软雅黑" panose="020B0503020204020204" pitchFamily="34" charset="-122"/>
              </a:rPr>
              <a:t>2</a:t>
            </a:r>
            <a:endParaRPr lang="zh-CN" altLang="en-US" b="1" dirty="0">
              <a:solidFill>
                <a:schemeClr val="accent4"/>
              </a:solidFill>
              <a:latin typeface="微软雅黑" panose="020B0503020204020204" pitchFamily="34" charset="-122"/>
              <a:ea typeface="微软雅黑" panose="020B0503020204020204" pitchFamily="34" charset="-122"/>
            </a:endParaRPr>
          </a:p>
        </p:txBody>
      </p:sp>
      <p:sp>
        <p:nvSpPr>
          <p:cNvPr id="5" name="矩形 4"/>
          <p:cNvSpPr/>
          <p:nvPr/>
        </p:nvSpPr>
        <p:spPr>
          <a:xfrm>
            <a:off x="434528" y="173026"/>
            <a:ext cx="2911791" cy="369332"/>
          </a:xfrm>
          <a:prstGeom prst="rect">
            <a:avLst/>
          </a:prstGeom>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项目研究内容</a:t>
            </a:r>
            <a:endParaRPr lang="en-US" altLang="zh-CN" b="1"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2806269" y="181329"/>
            <a:ext cx="2221634"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Research Content</a:t>
            </a:r>
            <a:endParaRPr lang="zh-CN" altLang="en-US" dirty="0">
              <a:solidFill>
                <a:schemeClr val="bg1"/>
              </a:solidFill>
            </a:endParaRPr>
          </a:p>
        </p:txBody>
      </p:sp>
      <p:sp>
        <p:nvSpPr>
          <p:cNvPr id="7" name="矩形 6"/>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Picture 2">
            <a:extLst>
              <a:ext uri="{FF2B5EF4-FFF2-40B4-BE49-F238E27FC236}">
                <a16:creationId xmlns:a16="http://schemas.microsoft.com/office/drawing/2014/main" id="{5C343951-DA31-7F26-AC61-33C5D5C316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8712" y="4383000"/>
            <a:ext cx="916363" cy="31626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0564768C-F1C4-0820-03D9-942FD9AA7A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1247" y="4343957"/>
            <a:ext cx="387811" cy="387811"/>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a:extLst>
              <a:ext uri="{FF2B5EF4-FFF2-40B4-BE49-F238E27FC236}">
                <a16:creationId xmlns:a16="http://schemas.microsoft.com/office/drawing/2014/main" id="{9B48451D-4D36-6648-A256-39C2EEB54D0F}"/>
              </a:ext>
            </a:extLst>
          </p:cNvPr>
          <p:cNvSpPr/>
          <p:nvPr/>
        </p:nvSpPr>
        <p:spPr>
          <a:xfrm>
            <a:off x="443429" y="699258"/>
            <a:ext cx="2911791" cy="369332"/>
          </a:xfrm>
          <a:prstGeom prst="rect">
            <a:avLst/>
          </a:prstGeom>
        </p:spPr>
        <p:txBody>
          <a:bodyPr wrap="square">
            <a:spAutoFit/>
          </a:bodyPr>
          <a:lstStyle/>
          <a:p>
            <a:pPr marL="285750" indent="-28575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构建数据集</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21" name="文本框 20">
            <a:extLst>
              <a:ext uri="{FF2B5EF4-FFF2-40B4-BE49-F238E27FC236}">
                <a16:creationId xmlns:a16="http://schemas.microsoft.com/office/drawing/2014/main" id="{45C402D2-43EB-2EF8-0AB3-FC6851592ED4}"/>
              </a:ext>
            </a:extLst>
          </p:cNvPr>
          <p:cNvSpPr txBox="1"/>
          <p:nvPr/>
        </p:nvSpPr>
        <p:spPr>
          <a:xfrm>
            <a:off x="434527" y="1068590"/>
            <a:ext cx="8314986" cy="1526187"/>
          </a:xfrm>
          <a:prstGeom prst="rect">
            <a:avLst/>
          </a:prstGeom>
          <a:noFill/>
        </p:spPr>
        <p:txBody>
          <a:bodyPr wrap="square" rtlCol="0">
            <a:spAutoFit/>
          </a:bodyPr>
          <a:lstStyle/>
          <a:p>
            <a:pPr marL="342900" indent="-342900" algn="just">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在一些开源数据集网站（如</a:t>
            </a:r>
            <a:r>
              <a:rPr lang="en-US" altLang="zh-CN" sz="1600" dirty="0" err="1">
                <a:latin typeface="微软雅黑" panose="020B0503020204020204" pitchFamily="34" charset="-122"/>
                <a:ea typeface="微软雅黑" panose="020B0503020204020204" pitchFamily="34" charset="-122"/>
              </a:rPr>
              <a:t>MaskedFace</a:t>
            </a:r>
            <a:r>
              <a:rPr lang="en-US" altLang="zh-CN" sz="1600" dirty="0">
                <a:latin typeface="微软雅黑" panose="020B0503020204020204" pitchFamily="34" charset="-122"/>
                <a:ea typeface="微软雅黑" panose="020B0503020204020204" pitchFamily="34" charset="-122"/>
              </a:rPr>
              <a:t>-Net</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RMFD</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MAFA</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WIDER FACE</a:t>
            </a:r>
            <a:r>
              <a:rPr lang="zh-CN" altLang="en-US" sz="1600" dirty="0">
                <a:latin typeface="微软雅黑" panose="020B0503020204020204" pitchFamily="34" charset="-122"/>
                <a:ea typeface="微软雅黑" panose="020B0503020204020204" pitchFamily="34" charset="-122"/>
              </a:rPr>
              <a:t>等）收集大量图像数据，其中包括三个类别：规范佩戴口罩、不规范佩戴口罩和未佩戴口罩；</a:t>
            </a:r>
          </a:p>
          <a:p>
            <a:pPr marL="342900" indent="-342900" algn="just">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使用标注工具</a:t>
            </a:r>
            <a:r>
              <a:rPr lang="en-US" altLang="zh-CN" sz="1600" dirty="0" err="1">
                <a:latin typeface="微软雅黑" panose="020B0503020204020204" pitchFamily="34" charset="-122"/>
                <a:ea typeface="微软雅黑" panose="020B0503020204020204" pitchFamily="34" charset="-122"/>
              </a:rPr>
              <a:t>labelimg</a:t>
            </a:r>
            <a:r>
              <a:rPr lang="zh-CN" altLang="en-US" sz="1600" dirty="0">
                <a:latin typeface="微软雅黑" panose="020B0503020204020204" pitchFamily="34" charset="-122"/>
                <a:ea typeface="微软雅黑" panose="020B0503020204020204" pitchFamily="34" charset="-122"/>
              </a:rPr>
              <a:t>对图像进行标注，确定口罩在图像中的位置，并为其分配相应类别标签，储存在目标文件夹，以此来达到构建训练集和验证集的目的。</a:t>
            </a:r>
          </a:p>
        </p:txBody>
      </p:sp>
      <p:pic>
        <p:nvPicPr>
          <p:cNvPr id="17" name="图片 16">
            <a:extLst>
              <a:ext uri="{FF2B5EF4-FFF2-40B4-BE49-F238E27FC236}">
                <a16:creationId xmlns:a16="http://schemas.microsoft.com/office/drawing/2014/main" id="{F444F299-EEC6-5821-7752-17C8A28309BC}"/>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44010" y="2719487"/>
            <a:ext cx="1799590" cy="1799590"/>
          </a:xfrm>
          <a:prstGeom prst="rect">
            <a:avLst/>
          </a:prstGeom>
          <a:noFill/>
          <a:ln>
            <a:noFill/>
          </a:ln>
        </p:spPr>
      </p:pic>
      <p:pic>
        <p:nvPicPr>
          <p:cNvPr id="18" name="图片 17">
            <a:extLst>
              <a:ext uri="{FF2B5EF4-FFF2-40B4-BE49-F238E27FC236}">
                <a16:creationId xmlns:a16="http://schemas.microsoft.com/office/drawing/2014/main" id="{51B43DB6-A6DE-8D1A-5255-AF063606378D}"/>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823215" y="2722201"/>
            <a:ext cx="1799590" cy="1799590"/>
          </a:xfrm>
          <a:prstGeom prst="rect">
            <a:avLst/>
          </a:prstGeom>
          <a:noFill/>
          <a:ln>
            <a:noFill/>
          </a:ln>
        </p:spPr>
      </p:pic>
      <p:pic>
        <p:nvPicPr>
          <p:cNvPr id="24" name="图片 23">
            <a:extLst>
              <a:ext uri="{FF2B5EF4-FFF2-40B4-BE49-F238E27FC236}">
                <a16:creationId xmlns:a16="http://schemas.microsoft.com/office/drawing/2014/main" id="{92C01D4F-EA38-000F-CE3B-F2F644CBA544}"/>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802420" y="2719487"/>
            <a:ext cx="1799590" cy="1799590"/>
          </a:xfrm>
          <a:prstGeom prst="rect">
            <a:avLst/>
          </a:prstGeom>
          <a:noFill/>
          <a:ln>
            <a:noFill/>
          </a:ln>
        </p:spPr>
      </p:pic>
      <p:sp>
        <p:nvSpPr>
          <p:cNvPr id="25" name="文本框 24">
            <a:extLst>
              <a:ext uri="{FF2B5EF4-FFF2-40B4-BE49-F238E27FC236}">
                <a16:creationId xmlns:a16="http://schemas.microsoft.com/office/drawing/2014/main" id="{222845C0-C30E-9C04-30D5-8726F7138D57}"/>
              </a:ext>
            </a:extLst>
          </p:cNvPr>
          <p:cNvSpPr txBox="1"/>
          <p:nvPr/>
        </p:nvSpPr>
        <p:spPr>
          <a:xfrm>
            <a:off x="844010" y="4474195"/>
            <a:ext cx="5758001" cy="326051"/>
          </a:xfrm>
          <a:prstGeom prst="rect">
            <a:avLst/>
          </a:prstGeom>
          <a:noFill/>
        </p:spPr>
        <p:txBody>
          <a:bodyPr wrap="square" rtlCol="0">
            <a:spAutoFit/>
          </a:bodyPr>
          <a:lstStyle/>
          <a:p>
            <a:pPr algn="ctr">
              <a:lnSpc>
                <a:spcPct val="150000"/>
              </a:lnSpc>
            </a:pPr>
            <a:r>
              <a:rPr lang="zh-CN" altLang="en-US" sz="1200" dirty="0">
                <a:latin typeface="楷体" panose="02010609060101010101" pitchFamily="49" charset="-122"/>
                <a:ea typeface="楷体" panose="02010609060101010101" pitchFamily="49" charset="-122"/>
              </a:rPr>
              <a:t>图 部分图片集和标注集</a:t>
            </a:r>
          </a:p>
        </p:txBody>
      </p:sp>
    </p:spTree>
    <p:extLst>
      <p:ext uri="{BB962C8B-B14F-4D97-AF65-F5344CB8AC3E}">
        <p14:creationId xmlns:p14="http://schemas.microsoft.com/office/powerpoint/2010/main" val="5538620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p:cNvSpPr/>
          <p:nvPr/>
        </p:nvSpPr>
        <p:spPr>
          <a:xfrm>
            <a:off x="7609877" y="222395"/>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209320"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990610"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393161"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8749513"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495" y="197714"/>
            <a:ext cx="319956" cy="3199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4"/>
                </a:solidFill>
                <a:latin typeface="微软雅黑" panose="020B0503020204020204" pitchFamily="34" charset="-122"/>
                <a:ea typeface="微软雅黑" panose="020B0503020204020204" pitchFamily="34" charset="-122"/>
              </a:rPr>
              <a:t>2</a:t>
            </a:r>
            <a:endParaRPr lang="zh-CN" altLang="en-US" b="1" dirty="0">
              <a:solidFill>
                <a:schemeClr val="accent4"/>
              </a:solidFill>
              <a:latin typeface="微软雅黑" panose="020B0503020204020204" pitchFamily="34" charset="-122"/>
              <a:ea typeface="微软雅黑" panose="020B0503020204020204" pitchFamily="34" charset="-122"/>
            </a:endParaRPr>
          </a:p>
        </p:txBody>
      </p:sp>
      <p:sp>
        <p:nvSpPr>
          <p:cNvPr id="5" name="矩形 4"/>
          <p:cNvSpPr/>
          <p:nvPr/>
        </p:nvSpPr>
        <p:spPr>
          <a:xfrm>
            <a:off x="434528" y="173026"/>
            <a:ext cx="2911791" cy="369332"/>
          </a:xfrm>
          <a:prstGeom prst="rect">
            <a:avLst/>
          </a:prstGeom>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项目研究内容</a:t>
            </a:r>
            <a:endParaRPr lang="en-US" altLang="zh-CN" b="1"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2806269" y="181329"/>
            <a:ext cx="2221634"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Research Content</a:t>
            </a:r>
            <a:endParaRPr lang="zh-CN" altLang="en-US" dirty="0">
              <a:solidFill>
                <a:schemeClr val="bg1"/>
              </a:solidFill>
            </a:endParaRPr>
          </a:p>
        </p:txBody>
      </p:sp>
      <p:sp>
        <p:nvSpPr>
          <p:cNvPr id="7" name="矩形 6"/>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Picture 2">
            <a:extLst>
              <a:ext uri="{FF2B5EF4-FFF2-40B4-BE49-F238E27FC236}">
                <a16:creationId xmlns:a16="http://schemas.microsoft.com/office/drawing/2014/main" id="{5C343951-DA31-7F26-AC61-33C5D5C316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8712" y="4383000"/>
            <a:ext cx="916363" cy="31626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0564768C-F1C4-0820-03D9-942FD9AA7A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1247" y="4343957"/>
            <a:ext cx="387811" cy="387811"/>
          </a:xfrm>
          <a:prstGeom prst="rect">
            <a:avLst/>
          </a:prstGeom>
          <a:noFill/>
          <a:extLst>
            <a:ext uri="{909E8E84-426E-40DD-AFC4-6F175D3DCCD1}">
              <a14:hiddenFill xmlns:a14="http://schemas.microsoft.com/office/drawing/2010/main">
                <a:solidFill>
                  <a:srgbClr val="FFFFFF"/>
                </a:solidFill>
              </a14:hiddenFill>
            </a:ext>
          </a:extLst>
        </p:spPr>
      </p:pic>
      <p:sp>
        <p:nvSpPr>
          <p:cNvPr id="28" name="矩形 27">
            <a:extLst>
              <a:ext uri="{FF2B5EF4-FFF2-40B4-BE49-F238E27FC236}">
                <a16:creationId xmlns:a16="http://schemas.microsoft.com/office/drawing/2014/main" id="{9B48451D-4D36-6648-A256-39C2EEB54D0F}"/>
              </a:ext>
            </a:extLst>
          </p:cNvPr>
          <p:cNvSpPr/>
          <p:nvPr/>
        </p:nvSpPr>
        <p:spPr>
          <a:xfrm>
            <a:off x="443429" y="699258"/>
            <a:ext cx="2911791" cy="369332"/>
          </a:xfrm>
          <a:prstGeom prst="rect">
            <a:avLst/>
          </a:prstGeom>
        </p:spPr>
        <p:txBody>
          <a:bodyPr wrap="square">
            <a:spAutoFit/>
          </a:bodyPr>
          <a:lstStyle/>
          <a:p>
            <a:pPr marL="285750" indent="-28575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初步训练模型</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21" name="文本框 20">
            <a:extLst>
              <a:ext uri="{FF2B5EF4-FFF2-40B4-BE49-F238E27FC236}">
                <a16:creationId xmlns:a16="http://schemas.microsoft.com/office/drawing/2014/main" id="{45C402D2-43EB-2EF8-0AB3-FC6851592ED4}"/>
              </a:ext>
            </a:extLst>
          </p:cNvPr>
          <p:cNvSpPr txBox="1"/>
          <p:nvPr/>
        </p:nvSpPr>
        <p:spPr>
          <a:xfrm>
            <a:off x="434527" y="1068590"/>
            <a:ext cx="8314986" cy="1526187"/>
          </a:xfrm>
          <a:prstGeom prst="rect">
            <a:avLst/>
          </a:prstGeom>
          <a:noFill/>
        </p:spPr>
        <p:txBody>
          <a:bodyPr wrap="square" rtlCol="0">
            <a:spAutoFit/>
          </a:bodyPr>
          <a:lstStyle/>
          <a:p>
            <a:pPr marL="342900" indent="-342900" algn="just">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构建</a:t>
            </a:r>
            <a:r>
              <a:rPr lang="en-US" altLang="zh-CN" sz="1600" dirty="0">
                <a:latin typeface="微软雅黑" panose="020B0503020204020204" pitchFamily="34" charset="-122"/>
                <a:ea typeface="微软雅黑" panose="020B0503020204020204" pitchFamily="34" charset="-122"/>
              </a:rPr>
              <a:t>images</a:t>
            </a:r>
            <a:r>
              <a:rPr lang="zh-CN" altLang="en-US" sz="1600" dirty="0">
                <a:latin typeface="微软雅黑" panose="020B0503020204020204" pitchFamily="34" charset="-122"/>
                <a:ea typeface="微软雅黑" panose="020B0503020204020204" pitchFamily="34" charset="-122"/>
              </a:rPr>
              <a:t>（存放</a:t>
            </a:r>
            <a:r>
              <a:rPr lang="en-US" altLang="zh-CN" sz="1600" dirty="0">
                <a:latin typeface="微软雅黑" panose="020B0503020204020204" pitchFamily="34" charset="-122"/>
                <a:ea typeface="微软雅黑" panose="020B0503020204020204" pitchFamily="34" charset="-122"/>
              </a:rPr>
              <a:t>train</a:t>
            </a:r>
            <a:r>
              <a:rPr lang="zh-CN" altLang="en-US" sz="1600" dirty="0">
                <a:latin typeface="微软雅黑" panose="020B0503020204020204" pitchFamily="34" charset="-122"/>
                <a:ea typeface="微软雅黑" panose="020B0503020204020204" pitchFamily="34" charset="-122"/>
              </a:rPr>
              <a:t>训练集图片和</a:t>
            </a:r>
            <a:r>
              <a:rPr lang="en-US" altLang="zh-CN" sz="1600" dirty="0" err="1">
                <a:latin typeface="微软雅黑" panose="020B0503020204020204" pitchFamily="34" charset="-122"/>
                <a:ea typeface="微软雅黑" panose="020B0503020204020204" pitchFamily="34" charset="-122"/>
              </a:rPr>
              <a:t>val</a:t>
            </a:r>
            <a:r>
              <a:rPr lang="zh-CN" altLang="en-US" sz="1600" dirty="0">
                <a:latin typeface="微软雅黑" panose="020B0503020204020204" pitchFamily="34" charset="-122"/>
                <a:ea typeface="微软雅黑" panose="020B0503020204020204" pitchFamily="34" charset="-122"/>
              </a:rPr>
              <a:t>验证集图片）和</a:t>
            </a:r>
            <a:r>
              <a:rPr lang="en-US" altLang="zh-CN" sz="1600" dirty="0">
                <a:latin typeface="微软雅黑" panose="020B0503020204020204" pitchFamily="34" charset="-122"/>
                <a:ea typeface="微软雅黑" panose="020B0503020204020204" pitchFamily="34" charset="-122"/>
              </a:rPr>
              <a:t>labels</a:t>
            </a:r>
            <a:r>
              <a:rPr lang="zh-CN" altLang="en-US" sz="1600" dirty="0">
                <a:latin typeface="微软雅黑" panose="020B0503020204020204" pitchFamily="34" charset="-122"/>
                <a:ea typeface="微软雅黑" panose="020B0503020204020204" pitchFamily="34" charset="-122"/>
              </a:rPr>
              <a:t>（存放</a:t>
            </a:r>
            <a:r>
              <a:rPr lang="en-US" altLang="zh-CN" sz="1600" dirty="0">
                <a:latin typeface="微软雅黑" panose="020B0503020204020204" pitchFamily="34" charset="-122"/>
                <a:ea typeface="微软雅黑" panose="020B0503020204020204" pitchFamily="34" charset="-122"/>
              </a:rPr>
              <a:t>train</a:t>
            </a:r>
            <a:r>
              <a:rPr lang="zh-CN" altLang="en-US" sz="1600" dirty="0">
                <a:latin typeface="微软雅黑" panose="020B0503020204020204" pitchFamily="34" charset="-122"/>
                <a:ea typeface="微软雅黑" panose="020B0503020204020204" pitchFamily="34" charset="-122"/>
              </a:rPr>
              <a:t>训练集标签文件和</a:t>
            </a:r>
            <a:r>
              <a:rPr lang="en-US" altLang="zh-CN" sz="1600" dirty="0" err="1">
                <a:latin typeface="微软雅黑" panose="020B0503020204020204" pitchFamily="34" charset="-122"/>
                <a:ea typeface="微软雅黑" panose="020B0503020204020204" pitchFamily="34" charset="-122"/>
              </a:rPr>
              <a:t>val</a:t>
            </a:r>
            <a:r>
              <a:rPr lang="zh-CN" altLang="en-US" sz="1600" dirty="0">
                <a:latin typeface="微软雅黑" panose="020B0503020204020204" pitchFamily="34" charset="-122"/>
                <a:ea typeface="微软雅黑" panose="020B0503020204020204" pitchFamily="34" charset="-122"/>
              </a:rPr>
              <a:t>验证集标签文件）两个文件夹并一一对应来做好模型训练前的准备工作；</a:t>
            </a:r>
          </a:p>
          <a:p>
            <a:pPr marL="342900" indent="-342900" algn="just">
              <a:lnSpc>
                <a:spcPct val="150000"/>
              </a:lnSpc>
              <a:buFont typeface="+mj-lt"/>
              <a:buAutoNum type="arabicPeriod"/>
            </a:pPr>
            <a:r>
              <a:rPr lang="zh-CN" altLang="en-US" sz="1600" dirty="0">
                <a:latin typeface="微软雅黑" panose="020B0503020204020204" pitchFamily="34" charset="-122"/>
                <a:ea typeface="微软雅黑" panose="020B0503020204020204" pitchFamily="34" charset="-122"/>
              </a:rPr>
              <a:t>通过先前安装好的配置文件，设置好数据集描述文件，训练轮数，线程，批处理大小等参数，即可开始模型训练。</a:t>
            </a:r>
          </a:p>
        </p:txBody>
      </p:sp>
      <p:pic>
        <p:nvPicPr>
          <p:cNvPr id="16" name="图片 15">
            <a:extLst>
              <a:ext uri="{FF2B5EF4-FFF2-40B4-BE49-F238E27FC236}">
                <a16:creationId xmlns:a16="http://schemas.microsoft.com/office/drawing/2014/main" id="{AB2A55BC-F881-2760-AD45-1352B0D55970}"/>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20977" y="2563027"/>
            <a:ext cx="3967146" cy="1983573"/>
          </a:xfrm>
          <a:prstGeom prst="rect">
            <a:avLst/>
          </a:prstGeom>
          <a:noFill/>
          <a:ln>
            <a:noFill/>
          </a:ln>
        </p:spPr>
      </p:pic>
      <p:pic>
        <p:nvPicPr>
          <p:cNvPr id="19" name="图片 18">
            <a:extLst>
              <a:ext uri="{FF2B5EF4-FFF2-40B4-BE49-F238E27FC236}">
                <a16:creationId xmlns:a16="http://schemas.microsoft.com/office/drawing/2014/main" id="{931CFB8C-8F17-646B-CEB5-43988744B2E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3204" y="2594777"/>
            <a:ext cx="2664422" cy="1951823"/>
          </a:xfrm>
          <a:prstGeom prst="rect">
            <a:avLst/>
          </a:prstGeom>
        </p:spPr>
      </p:pic>
      <p:sp>
        <p:nvSpPr>
          <p:cNvPr id="20" name="文本框 19">
            <a:extLst>
              <a:ext uri="{FF2B5EF4-FFF2-40B4-BE49-F238E27FC236}">
                <a16:creationId xmlns:a16="http://schemas.microsoft.com/office/drawing/2014/main" id="{4833474C-7DFC-22EE-DC17-CBE9A2ACDD7C}"/>
              </a:ext>
            </a:extLst>
          </p:cNvPr>
          <p:cNvSpPr txBox="1"/>
          <p:nvPr/>
        </p:nvSpPr>
        <p:spPr>
          <a:xfrm>
            <a:off x="820977" y="4474195"/>
            <a:ext cx="3967146" cy="326051"/>
          </a:xfrm>
          <a:prstGeom prst="rect">
            <a:avLst/>
          </a:prstGeom>
          <a:noFill/>
        </p:spPr>
        <p:txBody>
          <a:bodyPr wrap="square" rtlCol="0">
            <a:spAutoFit/>
          </a:bodyPr>
          <a:lstStyle/>
          <a:p>
            <a:pPr algn="ctr">
              <a:lnSpc>
                <a:spcPct val="150000"/>
              </a:lnSpc>
            </a:pPr>
            <a:r>
              <a:rPr lang="zh-CN" altLang="en-US" sz="1200" dirty="0">
                <a:latin typeface="楷体" panose="02010609060101010101" pitchFamily="49" charset="-122"/>
                <a:ea typeface="楷体" panose="02010609060101010101" pitchFamily="49" charset="-122"/>
              </a:rPr>
              <a:t>图</a:t>
            </a:r>
            <a:r>
              <a:rPr lang="en-US" altLang="zh-CN" sz="1200" dirty="0">
                <a:latin typeface="楷体" panose="02010609060101010101" pitchFamily="49" charset="-122"/>
                <a:ea typeface="楷体" panose="02010609060101010101" pitchFamily="49" charset="-122"/>
              </a:rPr>
              <a:t>1</a:t>
            </a:r>
            <a:r>
              <a:rPr lang="zh-CN" altLang="en-US" sz="1200" dirty="0">
                <a:latin typeface="楷体" panose="02010609060101010101" pitchFamily="49" charset="-122"/>
                <a:ea typeface="楷体" panose="02010609060101010101" pitchFamily="49" charset="-122"/>
              </a:rPr>
              <a:t> 模型训练结果</a:t>
            </a:r>
          </a:p>
        </p:txBody>
      </p:sp>
      <p:sp>
        <p:nvSpPr>
          <p:cNvPr id="23" name="文本框 22">
            <a:extLst>
              <a:ext uri="{FF2B5EF4-FFF2-40B4-BE49-F238E27FC236}">
                <a16:creationId xmlns:a16="http://schemas.microsoft.com/office/drawing/2014/main" id="{C28648EF-E7B0-D892-9D29-251EE26E741A}"/>
              </a:ext>
            </a:extLst>
          </p:cNvPr>
          <p:cNvSpPr txBox="1"/>
          <p:nvPr/>
        </p:nvSpPr>
        <p:spPr>
          <a:xfrm>
            <a:off x="4923204" y="4474195"/>
            <a:ext cx="2664422" cy="326051"/>
          </a:xfrm>
          <a:prstGeom prst="rect">
            <a:avLst/>
          </a:prstGeom>
          <a:noFill/>
        </p:spPr>
        <p:txBody>
          <a:bodyPr wrap="square" rtlCol="0">
            <a:spAutoFit/>
          </a:bodyPr>
          <a:lstStyle/>
          <a:p>
            <a:pPr algn="ctr">
              <a:lnSpc>
                <a:spcPct val="150000"/>
              </a:lnSpc>
            </a:pPr>
            <a:r>
              <a:rPr lang="zh-CN" altLang="en-US" sz="1200" dirty="0">
                <a:latin typeface="楷体" panose="02010609060101010101" pitchFamily="49" charset="-122"/>
                <a:ea typeface="楷体" panose="02010609060101010101" pitchFamily="49" charset="-122"/>
              </a:rPr>
              <a:t>图</a:t>
            </a:r>
            <a:r>
              <a:rPr lang="en-US" altLang="zh-CN" sz="1200" dirty="0">
                <a:latin typeface="楷体" panose="02010609060101010101" pitchFamily="49" charset="-122"/>
                <a:ea typeface="楷体" panose="02010609060101010101" pitchFamily="49" charset="-122"/>
              </a:rPr>
              <a:t>2</a:t>
            </a:r>
            <a:r>
              <a:rPr lang="zh-CN" altLang="en-US" sz="1200" dirty="0">
                <a:latin typeface="楷体" panose="02010609060101010101" pitchFamily="49" charset="-122"/>
                <a:ea typeface="楷体" panose="02010609060101010101" pitchFamily="49" charset="-122"/>
              </a:rPr>
              <a:t> </a:t>
            </a:r>
            <a:r>
              <a:rPr lang="en-US" altLang="zh-CN" sz="1200" dirty="0">
                <a:latin typeface="楷体" panose="02010609060101010101" pitchFamily="49" charset="-122"/>
                <a:ea typeface="楷体" panose="02010609060101010101" pitchFamily="49" charset="-122"/>
              </a:rPr>
              <a:t>.pt</a:t>
            </a:r>
            <a:r>
              <a:rPr lang="zh-CN" altLang="en-US" sz="1200" dirty="0">
                <a:latin typeface="楷体" panose="02010609060101010101" pitchFamily="49" charset="-122"/>
                <a:ea typeface="楷体" panose="02010609060101010101" pitchFamily="49" charset="-122"/>
              </a:rPr>
              <a:t>文件和模型测试结果</a:t>
            </a:r>
          </a:p>
        </p:txBody>
      </p:sp>
    </p:spTree>
    <p:extLst>
      <p:ext uri="{BB962C8B-B14F-4D97-AF65-F5344CB8AC3E}">
        <p14:creationId xmlns:p14="http://schemas.microsoft.com/office/powerpoint/2010/main" val="492254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椭圆 10"/>
          <p:cNvSpPr/>
          <p:nvPr/>
        </p:nvSpPr>
        <p:spPr>
          <a:xfrm>
            <a:off x="8012470" y="22095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611872"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211274"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393161"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8749513"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3495" y="197714"/>
            <a:ext cx="319956" cy="3199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4"/>
                </a:solidFill>
                <a:latin typeface="微软雅黑" panose="020B0503020204020204" pitchFamily="34" charset="-122"/>
                <a:ea typeface="微软雅黑" panose="020B0503020204020204" pitchFamily="34" charset="-122"/>
              </a:rPr>
              <a:t>3</a:t>
            </a:r>
            <a:endParaRPr lang="zh-CN" altLang="en-US" b="1" dirty="0">
              <a:solidFill>
                <a:schemeClr val="accent4"/>
              </a:solidFill>
              <a:latin typeface="微软雅黑" panose="020B0503020204020204" pitchFamily="34" charset="-122"/>
              <a:ea typeface="微软雅黑" panose="020B0503020204020204" pitchFamily="34" charset="-122"/>
            </a:endParaRPr>
          </a:p>
        </p:txBody>
      </p:sp>
      <p:sp>
        <p:nvSpPr>
          <p:cNvPr id="5" name="矩形 4"/>
          <p:cNvSpPr/>
          <p:nvPr/>
        </p:nvSpPr>
        <p:spPr>
          <a:xfrm>
            <a:off x="434528" y="173026"/>
            <a:ext cx="2911791" cy="369332"/>
          </a:xfrm>
          <a:prstGeom prst="rect">
            <a:avLst/>
          </a:prstGeom>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项目研究成果</a:t>
            </a:r>
          </a:p>
        </p:txBody>
      </p:sp>
      <p:sp>
        <p:nvSpPr>
          <p:cNvPr id="6" name="矩形 5"/>
          <p:cNvSpPr/>
          <p:nvPr/>
        </p:nvSpPr>
        <p:spPr>
          <a:xfrm>
            <a:off x="2806269" y="181329"/>
            <a:ext cx="2121799"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Research Results</a:t>
            </a:r>
          </a:p>
        </p:txBody>
      </p:sp>
      <p:sp>
        <p:nvSpPr>
          <p:cNvPr id="7" name="矩形 6"/>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964F26B7-01BD-6EBA-908A-8D46D37FAAF3}"/>
              </a:ext>
            </a:extLst>
          </p:cNvPr>
          <p:cNvGrpSpPr/>
          <p:nvPr/>
        </p:nvGrpSpPr>
        <p:grpSpPr>
          <a:xfrm>
            <a:off x="7711247" y="4343957"/>
            <a:ext cx="1363828" cy="387811"/>
            <a:chOff x="6583150" y="4031790"/>
            <a:chExt cx="2461638" cy="699978"/>
          </a:xfrm>
        </p:grpSpPr>
        <p:pic>
          <p:nvPicPr>
            <p:cNvPr id="9" name="Picture 2">
              <a:extLst>
                <a:ext uri="{FF2B5EF4-FFF2-40B4-BE49-F238E27FC236}">
                  <a16:creationId xmlns:a16="http://schemas.microsoft.com/office/drawing/2014/main" id="{3BBB0147-0344-22DA-9BC0-537F45F51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0800" y="4102261"/>
              <a:ext cx="1653988" cy="57084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3B89A4E0-B10E-16AE-EE1B-63F1EF25DE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3150" y="4031790"/>
              <a:ext cx="699978" cy="699978"/>
            </a:xfrm>
            <a:prstGeom prst="rect">
              <a:avLst/>
            </a:prstGeom>
            <a:noFill/>
            <a:extLst>
              <a:ext uri="{909E8E84-426E-40DD-AFC4-6F175D3DCCD1}">
                <a14:hiddenFill xmlns:a14="http://schemas.microsoft.com/office/drawing/2010/main">
                  <a:solidFill>
                    <a:srgbClr val="FFFFFF"/>
                  </a:solidFill>
                </a14:hiddenFill>
              </a:ext>
            </a:extLst>
          </p:spPr>
        </p:pic>
      </p:grpSp>
      <p:sp>
        <p:nvSpPr>
          <p:cNvPr id="17" name="矩形 16">
            <a:extLst>
              <a:ext uri="{FF2B5EF4-FFF2-40B4-BE49-F238E27FC236}">
                <a16:creationId xmlns:a16="http://schemas.microsoft.com/office/drawing/2014/main" id="{6F29D3A6-A853-24BF-4425-46ADEFAD266F}"/>
              </a:ext>
            </a:extLst>
          </p:cNvPr>
          <p:cNvSpPr/>
          <p:nvPr/>
        </p:nvSpPr>
        <p:spPr>
          <a:xfrm>
            <a:off x="443429" y="699258"/>
            <a:ext cx="2911791" cy="369332"/>
          </a:xfrm>
          <a:prstGeom prst="rect">
            <a:avLst/>
          </a:prstGeom>
        </p:spPr>
        <p:txBody>
          <a:bodyPr wrap="square">
            <a:spAutoFit/>
          </a:bodyPr>
          <a:lstStyle/>
          <a:p>
            <a:pPr marL="285750" indent="-28575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验证集以及摄像头测试</a:t>
            </a:r>
          </a:p>
        </p:txBody>
      </p:sp>
      <p:sp>
        <p:nvSpPr>
          <p:cNvPr id="16" name="文本框 15">
            <a:extLst>
              <a:ext uri="{FF2B5EF4-FFF2-40B4-BE49-F238E27FC236}">
                <a16:creationId xmlns:a16="http://schemas.microsoft.com/office/drawing/2014/main" id="{A04644AA-ED86-9A2B-F8C5-ADE6A8B403E6}"/>
              </a:ext>
            </a:extLst>
          </p:cNvPr>
          <p:cNvSpPr txBox="1"/>
          <p:nvPr/>
        </p:nvSpPr>
        <p:spPr>
          <a:xfrm>
            <a:off x="443429" y="1066026"/>
            <a:ext cx="8306084" cy="787523"/>
          </a:xfrm>
          <a:prstGeom prst="rect">
            <a:avLst/>
          </a:prstGeom>
          <a:noFill/>
        </p:spPr>
        <p:txBody>
          <a:bodyPr wrap="square">
            <a:spAutoFit/>
          </a:bodyPr>
          <a:lstStyle/>
          <a:p>
            <a:pPr algn="just">
              <a:lnSpc>
                <a:spcPct val="150000"/>
              </a:lnSpc>
            </a:pPr>
            <a:r>
              <a:rPr lang="zh-CN" altLang="en-US" sz="1600" dirty="0">
                <a:effectLst/>
                <a:latin typeface="微软雅黑" panose="020B0503020204020204" pitchFamily="34" charset="-122"/>
                <a:ea typeface="微软雅黑" panose="020B0503020204020204" pitchFamily="34" charset="-122"/>
                <a:cs typeface="宋体" panose="02010600030101010101" pitchFamily="2" charset="-122"/>
              </a:rPr>
              <a:t>摄像头测试结果显示，模型训练效果较好，对规范佩戴口罩和未佩戴口罩能进行较好的区分，且识别程度较高，模型训练达到了预期的效果。</a:t>
            </a:r>
            <a:endParaRPr lang="zh-CN" altLang="en-US" sz="1600" dirty="0">
              <a:latin typeface="微软雅黑" panose="020B0503020204020204" pitchFamily="34" charset="-122"/>
              <a:ea typeface="微软雅黑" panose="020B0503020204020204" pitchFamily="34" charset="-122"/>
            </a:endParaRPr>
          </a:p>
        </p:txBody>
      </p:sp>
      <p:pic>
        <p:nvPicPr>
          <p:cNvPr id="20" name="图片 19">
            <a:extLst>
              <a:ext uri="{FF2B5EF4-FFF2-40B4-BE49-F238E27FC236}">
                <a16:creationId xmlns:a16="http://schemas.microsoft.com/office/drawing/2014/main" id="{C8564CB1-06F0-DF29-F2D1-7289986B24E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047653" y="1973119"/>
            <a:ext cx="2710815" cy="2159635"/>
          </a:xfrm>
          <a:prstGeom prst="rect">
            <a:avLst/>
          </a:prstGeom>
          <a:noFill/>
          <a:ln>
            <a:noFill/>
          </a:ln>
        </p:spPr>
      </p:pic>
      <p:pic>
        <p:nvPicPr>
          <p:cNvPr id="21" name="图片 20">
            <a:extLst>
              <a:ext uri="{FF2B5EF4-FFF2-40B4-BE49-F238E27FC236}">
                <a16:creationId xmlns:a16="http://schemas.microsoft.com/office/drawing/2014/main" id="{DD9A20C1-372F-2C5C-C89F-B6A94BF80921}"/>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385534" y="1978046"/>
            <a:ext cx="2710815" cy="2159635"/>
          </a:xfrm>
          <a:prstGeom prst="rect">
            <a:avLst/>
          </a:prstGeom>
          <a:noFill/>
          <a:ln>
            <a:noFill/>
          </a:ln>
        </p:spPr>
      </p:pic>
      <p:sp>
        <p:nvSpPr>
          <p:cNvPr id="24" name="文本框 23">
            <a:extLst>
              <a:ext uri="{FF2B5EF4-FFF2-40B4-BE49-F238E27FC236}">
                <a16:creationId xmlns:a16="http://schemas.microsoft.com/office/drawing/2014/main" id="{FBE3C29E-7DC3-C31E-7644-E3EBA9C0E8C0}"/>
              </a:ext>
            </a:extLst>
          </p:cNvPr>
          <p:cNvSpPr txBox="1"/>
          <p:nvPr/>
        </p:nvSpPr>
        <p:spPr>
          <a:xfrm>
            <a:off x="1385532" y="4180931"/>
            <a:ext cx="6372934" cy="326051"/>
          </a:xfrm>
          <a:prstGeom prst="rect">
            <a:avLst/>
          </a:prstGeom>
          <a:noFill/>
        </p:spPr>
        <p:txBody>
          <a:bodyPr wrap="square" rtlCol="0">
            <a:spAutoFit/>
          </a:bodyPr>
          <a:lstStyle/>
          <a:p>
            <a:pPr algn="ctr">
              <a:lnSpc>
                <a:spcPct val="150000"/>
              </a:lnSpc>
            </a:pPr>
            <a:r>
              <a:rPr lang="zh-CN" altLang="en-US" sz="1200" dirty="0">
                <a:latin typeface="楷体" panose="02010609060101010101" pitchFamily="49" charset="-122"/>
                <a:ea typeface="楷体" panose="02010609060101010101" pitchFamily="49" charset="-122"/>
              </a:rPr>
              <a:t>图 摄像头测试结果</a:t>
            </a:r>
          </a:p>
        </p:txBody>
      </p:sp>
    </p:spTree>
    <p:extLst>
      <p:ext uri="{BB962C8B-B14F-4D97-AF65-F5344CB8AC3E}">
        <p14:creationId xmlns:p14="http://schemas.microsoft.com/office/powerpoint/2010/main" val="1350866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a:extLst>
              <a:ext uri="{FF2B5EF4-FFF2-40B4-BE49-F238E27FC236}">
                <a16:creationId xmlns:a16="http://schemas.microsoft.com/office/drawing/2014/main" id="{964F26B7-01BD-6EBA-908A-8D46D37FAAF3}"/>
              </a:ext>
            </a:extLst>
          </p:cNvPr>
          <p:cNvGrpSpPr/>
          <p:nvPr/>
        </p:nvGrpSpPr>
        <p:grpSpPr>
          <a:xfrm>
            <a:off x="7711247" y="4343957"/>
            <a:ext cx="1363828" cy="387811"/>
            <a:chOff x="6583150" y="4031790"/>
            <a:chExt cx="2461638" cy="699978"/>
          </a:xfrm>
        </p:grpSpPr>
        <p:pic>
          <p:nvPicPr>
            <p:cNvPr id="9" name="Picture 2">
              <a:extLst>
                <a:ext uri="{FF2B5EF4-FFF2-40B4-BE49-F238E27FC236}">
                  <a16:creationId xmlns:a16="http://schemas.microsoft.com/office/drawing/2014/main" id="{3BBB0147-0344-22DA-9BC0-537F45F51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0800" y="4102261"/>
              <a:ext cx="1653988" cy="57084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a:extLst>
                <a:ext uri="{FF2B5EF4-FFF2-40B4-BE49-F238E27FC236}">
                  <a16:creationId xmlns:a16="http://schemas.microsoft.com/office/drawing/2014/main" id="{3B89A4E0-B10E-16AE-EE1B-63F1EF25DE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3150" y="4031790"/>
              <a:ext cx="699978" cy="699978"/>
            </a:xfrm>
            <a:prstGeom prst="rect">
              <a:avLst/>
            </a:prstGeom>
            <a:noFill/>
            <a:extLst>
              <a:ext uri="{909E8E84-426E-40DD-AFC4-6F175D3DCCD1}">
                <a14:hiddenFill xmlns:a14="http://schemas.microsoft.com/office/drawing/2010/main">
                  <a:solidFill>
                    <a:srgbClr val="FFFFFF"/>
                  </a:solidFill>
                </a14:hiddenFill>
              </a:ext>
            </a:extLst>
          </p:spPr>
        </p:pic>
      </p:grpSp>
      <p:sp>
        <p:nvSpPr>
          <p:cNvPr id="17" name="矩形 16">
            <a:extLst>
              <a:ext uri="{FF2B5EF4-FFF2-40B4-BE49-F238E27FC236}">
                <a16:creationId xmlns:a16="http://schemas.microsoft.com/office/drawing/2014/main" id="{6F29D3A6-A853-24BF-4425-46ADEFAD266F}"/>
              </a:ext>
            </a:extLst>
          </p:cNvPr>
          <p:cNvSpPr/>
          <p:nvPr/>
        </p:nvSpPr>
        <p:spPr>
          <a:xfrm>
            <a:off x="443429" y="699258"/>
            <a:ext cx="2911791" cy="369332"/>
          </a:xfrm>
          <a:prstGeom prst="rect">
            <a:avLst/>
          </a:prstGeom>
        </p:spPr>
        <p:txBody>
          <a:bodyPr wrap="square">
            <a:spAutoFit/>
          </a:bodyPr>
          <a:lstStyle/>
          <a:p>
            <a:pPr marL="285750" indent="-285750">
              <a:buFont typeface="Wingdings" panose="05000000000000000000" pitchFamily="2" charset="2"/>
              <a:buChar char="p"/>
            </a:pPr>
            <a:r>
              <a:rPr lang="zh-CN" altLang="en-US" b="1" dirty="0">
                <a:solidFill>
                  <a:srgbClr val="002060"/>
                </a:solidFill>
                <a:latin typeface="微软雅黑" panose="020B0503020204020204" pitchFamily="34" charset="-122"/>
                <a:ea typeface="微软雅黑" panose="020B0503020204020204" pitchFamily="34" charset="-122"/>
              </a:rPr>
              <a:t>第三季度</a:t>
            </a:r>
            <a:endParaRPr lang="en-US" altLang="zh-CN" b="1" dirty="0">
              <a:solidFill>
                <a:srgbClr val="002060"/>
              </a:solidFill>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B52FD9BB-9BC3-FA4C-492E-1D363259A1D6}"/>
              </a:ext>
            </a:extLst>
          </p:cNvPr>
          <p:cNvSpPr txBox="1"/>
          <p:nvPr/>
        </p:nvSpPr>
        <p:spPr>
          <a:xfrm>
            <a:off x="373451" y="1047676"/>
            <a:ext cx="8400280" cy="3046988"/>
          </a:xfrm>
          <a:prstGeom prst="rect">
            <a:avLst/>
          </a:prstGeom>
          <a:noFill/>
        </p:spPr>
        <p:txBody>
          <a:bodyPr wrap="square">
            <a:spAutoFit/>
          </a:bodyPr>
          <a:lstStyle/>
          <a:p>
            <a:pPr marL="369570" marR="85090" indent="-285750" algn="just" fontAlgn="ctr">
              <a:lnSpc>
                <a:spcPct val="150000"/>
              </a:lnSpc>
              <a:buFont typeface="Wingdings" panose="05000000000000000000" pitchFamily="2" charset="2"/>
              <a:buChar char="Ø"/>
            </a:pPr>
            <a:r>
              <a:rPr lang="zh-CN" altLang="en-US" sz="1600" b="1" dirty="0">
                <a:effectLst/>
                <a:latin typeface="微软雅黑" panose="020B0503020204020204" pitchFamily="34" charset="-122"/>
                <a:ea typeface="微软雅黑" panose="020B0503020204020204" pitchFamily="34" charset="-122"/>
                <a:cs typeface="宋体" panose="02010600030101010101" pitchFamily="2" charset="-122"/>
              </a:rPr>
              <a:t>模型优化和改进</a:t>
            </a:r>
            <a:endParaRPr lang="en-US" altLang="zh-CN" sz="1600" b="1" dirty="0">
              <a:effectLst/>
              <a:latin typeface="微软雅黑" panose="020B0503020204020204" pitchFamily="34" charset="-122"/>
              <a:ea typeface="微软雅黑" panose="020B0503020204020204" pitchFamily="34" charset="-122"/>
              <a:cs typeface="宋体" panose="02010600030101010101" pitchFamily="2" charset="-122"/>
            </a:endParaRPr>
          </a:p>
          <a:p>
            <a:pPr marL="83820" marR="85090" algn="just" fontAlgn="ctr">
              <a:lnSpc>
                <a:spcPct val="150000"/>
              </a:lnSpc>
            </a:pPr>
            <a:r>
              <a:rPr lang="zh-CN" altLang="en-US" sz="1600" dirty="0">
                <a:effectLst/>
                <a:latin typeface="微软雅黑" panose="020B0503020204020204" pitchFamily="34" charset="-122"/>
                <a:ea typeface="微软雅黑" panose="020B0503020204020204" pitchFamily="34" charset="-122"/>
                <a:cs typeface="宋体" panose="02010600030101010101" pitchFamily="2" charset="-122"/>
              </a:rPr>
              <a:t>对数据集进行更新，考虑收集更多场景、不同角度和光照条件下的人脸图像数据，特别是涉及佩戴口罩但不规范的情况。同时将模型的超参数调整，以进一步优化模型的性能并提高检测准确度，并解决过拟合现象。</a:t>
            </a:r>
            <a:endParaRPr lang="en-US" altLang="zh-CN" sz="1600" dirty="0">
              <a:effectLst/>
              <a:latin typeface="微软雅黑" panose="020B0503020204020204" pitchFamily="34" charset="-122"/>
              <a:ea typeface="微软雅黑" panose="020B0503020204020204" pitchFamily="34" charset="-122"/>
              <a:cs typeface="宋体" panose="02010600030101010101" pitchFamily="2" charset="-122"/>
            </a:endParaRPr>
          </a:p>
          <a:p>
            <a:pPr marL="369570" marR="85090" indent="-285750" algn="just" fontAlgn="ctr">
              <a:lnSpc>
                <a:spcPct val="150000"/>
              </a:lnSpc>
              <a:buFont typeface="Wingdings" panose="05000000000000000000" pitchFamily="2" charset="2"/>
              <a:buChar char="Ø"/>
            </a:pPr>
            <a:r>
              <a:rPr lang="zh-CN" altLang="en-US" sz="1600" b="1" dirty="0">
                <a:effectLst/>
                <a:latin typeface="微软雅黑" panose="020B0503020204020204" pitchFamily="34" charset="-122"/>
                <a:ea typeface="微软雅黑" panose="020B0503020204020204" pitchFamily="34" charset="-122"/>
                <a:cs typeface="宋体" panose="02010600030101010101" pitchFamily="2" charset="-122"/>
              </a:rPr>
              <a:t>数据库修补和扩充</a:t>
            </a:r>
          </a:p>
          <a:p>
            <a:pPr marL="83820" marR="85090" algn="just" fontAlgn="ctr">
              <a:lnSpc>
                <a:spcPct val="150000"/>
              </a:lnSpc>
            </a:pPr>
            <a:r>
              <a:rPr lang="zh-CN" altLang="en-US" sz="1600" dirty="0">
                <a:effectLst/>
                <a:latin typeface="微软雅黑" panose="020B0503020204020204" pitchFamily="34" charset="-122"/>
                <a:ea typeface="微软雅黑" panose="020B0503020204020204" pitchFamily="34" charset="-122"/>
                <a:cs typeface="宋体" panose="02010600030101010101" pitchFamily="2" charset="-122"/>
              </a:rPr>
              <a:t>着重补充未规范佩戴口罩的图片，进行手动标注。</a:t>
            </a:r>
            <a:endParaRPr lang="en-US" altLang="zh-CN" sz="1600" dirty="0">
              <a:effectLst/>
              <a:latin typeface="微软雅黑" panose="020B0503020204020204" pitchFamily="34" charset="-122"/>
              <a:ea typeface="微软雅黑" panose="020B0503020204020204" pitchFamily="34" charset="-122"/>
              <a:cs typeface="宋体" panose="02010600030101010101" pitchFamily="2" charset="-122"/>
            </a:endParaRPr>
          </a:p>
          <a:p>
            <a:pPr marL="369570" marR="85090" indent="-285750" algn="just" fontAlgn="ctr">
              <a:lnSpc>
                <a:spcPct val="150000"/>
              </a:lnSpc>
              <a:buFont typeface="Wingdings" panose="05000000000000000000" pitchFamily="2" charset="2"/>
              <a:buChar char="Ø"/>
            </a:pPr>
            <a:r>
              <a:rPr lang="zh-CN" altLang="en-US" sz="1600" b="1" dirty="0">
                <a:effectLst/>
                <a:latin typeface="微软雅黑" panose="020B0503020204020204" pitchFamily="34" charset="-122"/>
                <a:ea typeface="微软雅黑" panose="020B0503020204020204" pitchFamily="34" charset="-122"/>
                <a:cs typeface="宋体" panose="02010600030101010101" pitchFamily="2" charset="-122"/>
              </a:rPr>
              <a:t>实验验证和模型测试</a:t>
            </a:r>
            <a:endParaRPr lang="en-US" altLang="zh-CN" sz="1600" b="1" dirty="0">
              <a:effectLst/>
              <a:latin typeface="微软雅黑" panose="020B0503020204020204" pitchFamily="34" charset="-122"/>
              <a:ea typeface="微软雅黑" panose="020B0503020204020204" pitchFamily="34" charset="-122"/>
              <a:cs typeface="宋体" panose="02010600030101010101" pitchFamily="2" charset="-122"/>
            </a:endParaRPr>
          </a:p>
          <a:p>
            <a:pPr marL="83820" marR="85090" algn="just" fontAlgn="ctr">
              <a:lnSpc>
                <a:spcPct val="150000"/>
              </a:lnSpc>
            </a:pPr>
            <a:r>
              <a:rPr lang="zh-CN" altLang="en-US" sz="1600" dirty="0">
                <a:effectLst/>
                <a:latin typeface="微软雅黑" panose="020B0503020204020204" pitchFamily="34" charset="-122"/>
                <a:ea typeface="微软雅黑" panose="020B0503020204020204" pitchFamily="34" charset="-122"/>
                <a:cs typeface="宋体" panose="02010600030101010101" pitchFamily="2" charset="-122"/>
              </a:rPr>
              <a:t>进行一系列实验和测试，验证改进后的口罩佩戴检测模型在各种场景下的准确性和鲁棒性。</a:t>
            </a:r>
          </a:p>
        </p:txBody>
      </p:sp>
      <p:sp>
        <p:nvSpPr>
          <p:cNvPr id="28" name="矩形 27">
            <a:extLst>
              <a:ext uri="{FF2B5EF4-FFF2-40B4-BE49-F238E27FC236}">
                <a16:creationId xmlns:a16="http://schemas.microsoft.com/office/drawing/2014/main" id="{F17D8FDB-40B6-DDC9-0072-6A2647EAE3D2}"/>
              </a:ext>
            </a:extLst>
          </p:cNvPr>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椭圆 28">
            <a:extLst>
              <a:ext uri="{FF2B5EF4-FFF2-40B4-BE49-F238E27FC236}">
                <a16:creationId xmlns:a16="http://schemas.microsoft.com/office/drawing/2014/main" id="{28B20491-7AD2-F350-E020-3B60B7874EAC}"/>
              </a:ext>
            </a:extLst>
          </p:cNvPr>
          <p:cNvSpPr/>
          <p:nvPr/>
        </p:nvSpPr>
        <p:spPr>
          <a:xfrm>
            <a:off x="8369348" y="222395"/>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椭圆 29">
            <a:extLst>
              <a:ext uri="{FF2B5EF4-FFF2-40B4-BE49-F238E27FC236}">
                <a16:creationId xmlns:a16="http://schemas.microsoft.com/office/drawing/2014/main" id="{3E2619F3-2BED-D203-4ACA-4E361073574A}"/>
              </a:ext>
            </a:extLst>
          </p:cNvPr>
          <p:cNvSpPr/>
          <p:nvPr/>
        </p:nvSpPr>
        <p:spPr>
          <a:xfrm>
            <a:off x="7611872"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a:extLst>
              <a:ext uri="{FF2B5EF4-FFF2-40B4-BE49-F238E27FC236}">
                <a16:creationId xmlns:a16="http://schemas.microsoft.com/office/drawing/2014/main" id="{437B7472-95A8-C410-3424-3E8F8F44C50A}"/>
              </a:ext>
            </a:extLst>
          </p:cNvPr>
          <p:cNvSpPr/>
          <p:nvPr/>
        </p:nvSpPr>
        <p:spPr>
          <a:xfrm>
            <a:off x="7990610"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a:extLst>
              <a:ext uri="{FF2B5EF4-FFF2-40B4-BE49-F238E27FC236}">
                <a16:creationId xmlns:a16="http://schemas.microsoft.com/office/drawing/2014/main" id="{F5EF1158-0B61-A273-3F1B-76E96AE9EE52}"/>
              </a:ext>
            </a:extLst>
          </p:cNvPr>
          <p:cNvSpPr/>
          <p:nvPr/>
        </p:nvSpPr>
        <p:spPr>
          <a:xfrm>
            <a:off x="7212239"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a:extLst>
              <a:ext uri="{FF2B5EF4-FFF2-40B4-BE49-F238E27FC236}">
                <a16:creationId xmlns:a16="http://schemas.microsoft.com/office/drawing/2014/main" id="{99FBEC78-CBF5-0635-CC00-BC04EC31E7A6}"/>
              </a:ext>
            </a:extLst>
          </p:cNvPr>
          <p:cNvSpPr/>
          <p:nvPr/>
        </p:nvSpPr>
        <p:spPr>
          <a:xfrm>
            <a:off x="8749513" y="222395"/>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E9362C22-4768-26AF-B3DD-8A466AF40D41}"/>
              </a:ext>
            </a:extLst>
          </p:cNvPr>
          <p:cNvSpPr/>
          <p:nvPr/>
        </p:nvSpPr>
        <p:spPr>
          <a:xfrm>
            <a:off x="53495" y="197714"/>
            <a:ext cx="319956" cy="3199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chemeClr val="accent4"/>
                </a:solidFill>
                <a:latin typeface="微软雅黑" panose="020B0503020204020204" pitchFamily="34" charset="-122"/>
                <a:ea typeface="微软雅黑" panose="020B0503020204020204" pitchFamily="34" charset="-122"/>
              </a:rPr>
              <a:t>4</a:t>
            </a:r>
            <a:endParaRPr lang="zh-CN" altLang="en-US" b="1" dirty="0">
              <a:solidFill>
                <a:schemeClr val="accent4"/>
              </a:solidFill>
              <a:latin typeface="微软雅黑" panose="020B0503020204020204" pitchFamily="34" charset="-122"/>
              <a:ea typeface="微软雅黑" panose="020B0503020204020204" pitchFamily="34" charset="-122"/>
            </a:endParaRPr>
          </a:p>
        </p:txBody>
      </p:sp>
      <p:sp>
        <p:nvSpPr>
          <p:cNvPr id="35" name="矩形 34">
            <a:extLst>
              <a:ext uri="{FF2B5EF4-FFF2-40B4-BE49-F238E27FC236}">
                <a16:creationId xmlns:a16="http://schemas.microsoft.com/office/drawing/2014/main" id="{9ACBBA32-3F4C-959E-AFA0-2F701FB4A7CA}"/>
              </a:ext>
            </a:extLst>
          </p:cNvPr>
          <p:cNvSpPr/>
          <p:nvPr/>
        </p:nvSpPr>
        <p:spPr>
          <a:xfrm>
            <a:off x="434528" y="173026"/>
            <a:ext cx="2911791" cy="369332"/>
          </a:xfrm>
          <a:prstGeom prst="rect">
            <a:avLst/>
          </a:prstGeom>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后期工作计划</a:t>
            </a:r>
          </a:p>
        </p:txBody>
      </p:sp>
      <p:sp>
        <p:nvSpPr>
          <p:cNvPr id="36" name="矩形 35">
            <a:extLst>
              <a:ext uri="{FF2B5EF4-FFF2-40B4-BE49-F238E27FC236}">
                <a16:creationId xmlns:a16="http://schemas.microsoft.com/office/drawing/2014/main" id="{F98360A0-286A-E16B-AA14-AD0FD8A44D00}"/>
              </a:ext>
            </a:extLst>
          </p:cNvPr>
          <p:cNvSpPr/>
          <p:nvPr/>
        </p:nvSpPr>
        <p:spPr>
          <a:xfrm>
            <a:off x="2806269" y="181329"/>
            <a:ext cx="2323393"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Future Work Plans</a:t>
            </a:r>
          </a:p>
        </p:txBody>
      </p:sp>
      <p:sp>
        <p:nvSpPr>
          <p:cNvPr id="37" name="矩形 36">
            <a:extLst>
              <a:ext uri="{FF2B5EF4-FFF2-40B4-BE49-F238E27FC236}">
                <a16:creationId xmlns:a16="http://schemas.microsoft.com/office/drawing/2014/main" id="{E6DC558B-9820-3BE5-8C03-21B7F1124E14}"/>
              </a:ext>
            </a:extLst>
          </p:cNvPr>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04908379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简约严谨学术报告论文答辩毕业论文PPT"/>
</p:tagLst>
</file>

<file path=ppt/theme/theme1.xml><?xml version="1.0" encoding="utf-8"?>
<a:theme xmlns:a="http://schemas.openxmlformats.org/drawingml/2006/main" name="Office Theme">
  <a:themeElements>
    <a:clrScheme name="自定义 4">
      <a:dk1>
        <a:sysClr val="windowText" lastClr="000000"/>
      </a:dk1>
      <a:lt1>
        <a:sysClr val="window" lastClr="FFFFFF"/>
      </a:lt1>
      <a:dk2>
        <a:srgbClr val="335B74"/>
      </a:dk2>
      <a:lt2>
        <a:srgbClr val="DFE3E5"/>
      </a:lt2>
      <a:accent1>
        <a:srgbClr val="335B74"/>
      </a:accent1>
      <a:accent2>
        <a:srgbClr val="335B74"/>
      </a:accent2>
      <a:accent3>
        <a:srgbClr val="335B74"/>
      </a:accent3>
      <a:accent4>
        <a:srgbClr val="335B74"/>
      </a:accent4>
      <a:accent5>
        <a:srgbClr val="335B74"/>
      </a:accent5>
      <a:accent6>
        <a:srgbClr val="335B74"/>
      </a:accent6>
      <a:hlink>
        <a:srgbClr val="335B74"/>
      </a:hlink>
      <a:folHlink>
        <a:srgbClr val="335B74"/>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发光边缘">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957</TotalTime>
  <Words>861</Words>
  <Application>Microsoft Office PowerPoint</Application>
  <PresentationFormat>全屏显示(16:9)</PresentationFormat>
  <Paragraphs>107</Paragraphs>
  <Slides>11</Slides>
  <Notes>11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11</vt:i4>
      </vt:variant>
    </vt:vector>
  </HeadingPairs>
  <TitlesOfParts>
    <vt:vector size="19" baseType="lpstr">
      <vt:lpstr>Wingdings</vt:lpstr>
      <vt:lpstr>Arial</vt:lpstr>
      <vt:lpstr>Calibri Light</vt:lpstr>
      <vt:lpstr>楷体</vt:lpstr>
      <vt:lpstr>Calibri</vt:lpstr>
      <vt:lpstr>微软雅黑</vt:lpstr>
      <vt:lpstr>等线</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简约严谨学术报告论文答辩毕业论文PPT</dc:title>
  <dc:creator>Administrator</dc:creator>
  <cp:lastModifiedBy>Minmus Lin</cp:lastModifiedBy>
  <cp:revision>113</cp:revision>
  <dcterms:created xsi:type="dcterms:W3CDTF">2017-05-19T12:55:31Z</dcterms:created>
  <dcterms:modified xsi:type="dcterms:W3CDTF">2024-03-15T06:46:15Z</dcterms:modified>
</cp:coreProperties>
</file>

<file path=docProps/thumbnail.jpeg>
</file>